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0" r:id="rId4"/>
    <p:sldId id="264" r:id="rId5"/>
    <p:sldId id="265" r:id="rId6"/>
    <p:sldId id="266" r:id="rId7"/>
    <p:sldId id="267" r:id="rId8"/>
    <p:sldId id="269" r:id="rId9"/>
    <p:sldId id="262" r:id="rId10"/>
    <p:sldId id="268" r:id="rId11"/>
    <p:sldId id="263" r:id="rId12"/>
    <p:sldId id="270" r:id="rId13"/>
    <p:sldId id="271" r:id="rId14"/>
    <p:sldId id="272" r:id="rId15"/>
    <p:sldId id="273" r:id="rId16"/>
    <p:sldId id="274" r:id="rId17"/>
    <p:sldId id="275" r:id="rId18"/>
    <p:sldId id="276" r:id="rId19"/>
    <p:sldId id="277" r:id="rId20"/>
    <p:sldId id="294" r:id="rId21"/>
    <p:sldId id="278" r:id="rId22"/>
    <p:sldId id="259" r:id="rId23"/>
    <p:sldId id="281" r:id="rId24"/>
    <p:sldId id="282" r:id="rId25"/>
    <p:sldId id="283" r:id="rId26"/>
    <p:sldId id="284" r:id="rId27"/>
    <p:sldId id="285" r:id="rId28"/>
    <p:sldId id="290" r:id="rId29"/>
    <p:sldId id="292" r:id="rId30"/>
    <p:sldId id="291" r:id="rId31"/>
    <p:sldId id="302" r:id="rId32"/>
    <p:sldId id="303" r:id="rId33"/>
    <p:sldId id="301" r:id="rId34"/>
    <p:sldId id="298" r:id="rId35"/>
    <p:sldId id="29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lla Fregnani" initials="LF" lastIdx="4" clrIdx="0">
    <p:extLst>
      <p:ext uri="{19B8F6BF-5375-455C-9EA6-DF929625EA0E}">
        <p15:presenceInfo xmlns:p15="http://schemas.microsoft.com/office/powerpoint/2012/main" userId="Lorella Fregna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CC"/>
    <a:srgbClr val="FFFF99"/>
    <a:srgbClr val="CCECFF"/>
    <a:srgbClr val="33CCFF"/>
    <a:srgbClr val="D04730"/>
    <a:srgbClr val="EF44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12/10/2021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t.wikipedia.org/wiki/Malattia" TargetMode="External"/><Relationship Id="rId2" Type="http://schemas.openxmlformats.org/officeDocument/2006/relationships/hyperlink" Target="https://it.wikipedia.org/wiki/Popolazione"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who.int/governance/en/" TargetMode="External"/><Relationship Id="rId4" Type="http://schemas.openxmlformats.org/officeDocument/2006/relationships/hyperlink" Target="https://it.wikipedia.org/w/index.php?title=Infermit%C3%A0&amp;action=edit&amp;redlink=1"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who.int/about/regions/en/" TargetMode="External"/><Relationship Id="rId3" Type="http://schemas.openxmlformats.org/officeDocument/2006/relationships/hyperlink" Target="https://it.wikipedia.org/wiki/Salute" TargetMode="External"/><Relationship Id="rId7" Type="http://schemas.openxmlformats.org/officeDocument/2006/relationships/hyperlink" Target="http://www.who.int/countries/en/" TargetMode="External"/><Relationship Id="rId2" Type="http://schemas.openxmlformats.org/officeDocument/2006/relationships/hyperlink" Target="https://it.wikipedia.org/wiki/ONU" TargetMode="External"/><Relationship Id="rId1" Type="http://schemas.openxmlformats.org/officeDocument/2006/relationships/slideLayout" Target="../slideLayouts/slideLayout2.xml"/><Relationship Id="rId6" Type="http://schemas.openxmlformats.org/officeDocument/2006/relationships/hyperlink" Target="https://it.wikipedia.org/wiki/Ginevra" TargetMode="External"/><Relationship Id="rId5" Type="http://schemas.openxmlformats.org/officeDocument/2006/relationships/hyperlink" Target="https://it.wikipedia.org/wiki/1948" TargetMode="External"/><Relationship Id="rId4" Type="http://schemas.openxmlformats.org/officeDocument/2006/relationships/hyperlink" Target="https://it.wikipedia.org/wiki/1946" TargetMode="External"/><Relationship Id="rId9"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89213" y="1761068"/>
            <a:ext cx="8915399" cy="2539999"/>
          </a:xfrm>
        </p:spPr>
        <p:txBody>
          <a:bodyPr>
            <a:normAutofit fontScale="90000"/>
          </a:bodyPr>
          <a:lstStyle/>
          <a:p>
            <a:r>
              <a:rPr lang="it-IT" dirty="0">
                <a:solidFill>
                  <a:srgbClr val="C00000"/>
                </a:solidFill>
                <a:effectLst>
                  <a:outerShdw blurRad="38100" dist="38100" dir="2700000" algn="tl">
                    <a:srgbClr val="000000">
                      <a:alpha val="43137"/>
                    </a:srgbClr>
                  </a:outerShdw>
                </a:effectLst>
              </a:rPr>
              <a:t>TASSARE o MANGIARE ? Riflessioni intorno al c.d. «cibo spazzatura» </a:t>
            </a:r>
          </a:p>
        </p:txBody>
      </p:sp>
      <p:sp>
        <p:nvSpPr>
          <p:cNvPr id="3" name="Sottotitolo 2"/>
          <p:cNvSpPr>
            <a:spLocks noGrp="1"/>
          </p:cNvSpPr>
          <p:nvPr>
            <p:ph type="subTitle" idx="1"/>
          </p:nvPr>
        </p:nvSpPr>
        <p:spPr>
          <a:xfrm>
            <a:off x="2589213" y="4777382"/>
            <a:ext cx="8915399" cy="1126280"/>
          </a:xfrm>
        </p:spPr>
        <p:txBody>
          <a:bodyPr>
            <a:normAutofit lnSpcReduction="10000"/>
          </a:bodyPr>
          <a:lstStyle/>
          <a:p>
            <a:pPr algn="ctr"/>
            <a:r>
              <a:rPr lang="it-IT" dirty="0" smtClean="0"/>
              <a:t>ASSOCIAZIONE MAGISTRATI TRIBUTARI</a:t>
            </a:r>
          </a:p>
          <a:p>
            <a:pPr algn="ctr"/>
            <a:r>
              <a:rPr lang="it-IT" dirty="0" smtClean="0"/>
              <a:t>Sezione provinciale di Ferrara</a:t>
            </a:r>
            <a:endParaRPr lang="it-IT" dirty="0"/>
          </a:p>
          <a:p>
            <a:r>
              <a:rPr lang="it-IT" b="1" dirty="0"/>
              <a:t>   </a:t>
            </a:r>
            <a:r>
              <a:rPr lang="it-IT" dirty="0"/>
              <a:t>Avv. Lorella Fregnani  - Dott. Gennaro Di Bisceglie  - Dott. Giulia Battistini</a:t>
            </a:r>
          </a:p>
        </p:txBody>
      </p:sp>
    </p:spTree>
    <p:extLst>
      <p:ext uri="{BB962C8B-B14F-4D97-AF65-F5344CB8AC3E}">
        <p14:creationId xmlns:p14="http://schemas.microsoft.com/office/powerpoint/2010/main" val="4037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fontScale="92500"/>
          </a:bodyPr>
          <a:lstStyle/>
          <a:p>
            <a:r>
              <a:rPr lang="it-IT" dirty="0"/>
              <a:t>L’Organizzazione mondiale della sanità  è l’organismo di indirizzo e coordinamento in materia di salute all’interno del sistema delle Nazioni Unite.</a:t>
            </a:r>
          </a:p>
          <a:p>
            <a:r>
              <a:rPr lang="it-IT" b="1" dirty="0"/>
              <a:t>I Paesi europei </a:t>
            </a:r>
            <a:r>
              <a:rPr lang="it-IT" dirty="0"/>
              <a:t>dell’Oms hanno accettato </a:t>
            </a:r>
            <a:r>
              <a:rPr lang="it-IT" b="1" dirty="0"/>
              <a:t>la possibilità di adottare misure economiche, per promuovere una corretta alimentazione, comprese politiche d’intervento sui prezzi</a:t>
            </a:r>
            <a:r>
              <a:rPr lang="it-IT" dirty="0"/>
              <a:t>, per disincentivare la domanda di alimenti malsani e promuovere quella di frutta e verdura (cosa che alcuni Stati hanno già iniziato a fare, nonostante la forte opposizione, spesso, delle principali parti interessate). </a:t>
            </a:r>
          </a:p>
          <a:p>
            <a:r>
              <a:rPr lang="it-IT" dirty="0"/>
              <a:t>Ciò che ha spinto e spinge l’OMS in prima battuta e poi gli Stati che hanno manifestato interesse per questa forma di tassazione è il forte allarme sanitario destato dalla dimensione che ha assunto a livello mondiale il fenomeno dell’obesità e gli ingenti costi sociali che tale fenomeno provoca</a:t>
            </a:r>
          </a:p>
          <a:p>
            <a:pPr marL="0" indent="0">
              <a:buNone/>
            </a:pPr>
            <a:endParaRPr lang="it-IT" dirty="0"/>
          </a:p>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4360" y="624110"/>
            <a:ext cx="5124450" cy="1280890"/>
          </a:xfrm>
          <a:prstGeom prst="rect">
            <a:avLst/>
          </a:prstGeom>
        </p:spPr>
      </p:pic>
    </p:spTree>
    <p:extLst>
      <p:ext uri="{BB962C8B-B14F-4D97-AF65-F5344CB8AC3E}">
        <p14:creationId xmlns:p14="http://schemas.microsoft.com/office/powerpoint/2010/main" val="1400972710"/>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89212" y="333164"/>
            <a:ext cx="8911687" cy="1280890"/>
          </a:xfrm>
        </p:spPr>
        <p:txBody>
          <a:bodyPr>
            <a:normAutofit/>
          </a:bodyPr>
          <a:lstStyle/>
          <a:p>
            <a:pPr algn="ctr"/>
            <a:r>
              <a:rPr lang="it-IT" b="1" dirty="0"/>
              <a:t>                                        </a:t>
            </a:r>
            <a:br>
              <a:rPr lang="it-IT" b="1" dirty="0"/>
            </a:br>
            <a:r>
              <a:rPr lang="it-IT" b="1" dirty="0"/>
              <a:t>									     </a:t>
            </a:r>
            <a:r>
              <a:rPr lang="it-IT" b="1" dirty="0">
                <a:solidFill>
                  <a:schemeClr val="accent1"/>
                </a:solidFill>
              </a:rPr>
              <a:t>obiettivo</a:t>
            </a:r>
          </a:p>
        </p:txBody>
      </p:sp>
      <p:sp>
        <p:nvSpPr>
          <p:cNvPr id="3" name="Segnaposto contenuto 2"/>
          <p:cNvSpPr>
            <a:spLocks noGrp="1"/>
          </p:cNvSpPr>
          <p:nvPr>
            <p:ph idx="1"/>
          </p:nvPr>
        </p:nvSpPr>
        <p:spPr/>
        <p:txBody>
          <a:bodyPr/>
          <a:lstStyle/>
          <a:p>
            <a:r>
              <a:rPr lang="it-IT" dirty="0"/>
              <a:t>E’ il raggiungimento da parte di tutte le </a:t>
            </a:r>
            <a:r>
              <a:rPr lang="it-IT" u="sng" dirty="0">
                <a:hlinkClick r:id="rId2" tooltip="Popolazione"/>
              </a:rPr>
              <a:t>popolazioni</a:t>
            </a:r>
            <a:r>
              <a:rPr lang="it-IT" dirty="0"/>
              <a:t> del livello più alto possibile di salute, definita nella medesima costituzione come condizione di completo benessere fisico, mentale e sociale, e non soltanto come assenza di </a:t>
            </a:r>
            <a:r>
              <a:rPr lang="it-IT" u="sng" dirty="0">
                <a:hlinkClick r:id="rId3" tooltip="Malattia"/>
              </a:rPr>
              <a:t>malattia</a:t>
            </a:r>
            <a:r>
              <a:rPr lang="it-IT" dirty="0"/>
              <a:t> o di </a:t>
            </a:r>
            <a:r>
              <a:rPr lang="it-IT" u="sng" dirty="0">
                <a:hlinkClick r:id="rId4" tooltip="Infermità (la pagina non esiste)"/>
              </a:rPr>
              <a:t>infermità</a:t>
            </a:r>
            <a:r>
              <a:rPr lang="it-IT" dirty="0"/>
              <a:t>. </a:t>
            </a:r>
          </a:p>
          <a:p>
            <a:r>
              <a:rPr lang="it-IT" dirty="0"/>
              <a:t>Tra cui « promuovere un’alimentazione sana al fine di ridurre i costi sociali e sanitari per affrontare malattie dovute ad abitudini alimentare scorrette».</a:t>
            </a:r>
          </a:p>
          <a:p>
            <a:r>
              <a:rPr lang="it-IT" dirty="0"/>
              <a:t>Per raggiungere questo fondamentale obiettivo, l’OMS si avvale dei suoi </a:t>
            </a:r>
            <a:r>
              <a:rPr lang="it-IT" dirty="0">
                <a:hlinkClick r:id="rId5" tooltip="Collegamento al sito dell' Organizzazione Mondiale della Sanità. Si apre in una nuova finestra"/>
              </a:rPr>
              <a:t>Organi di Governo</a:t>
            </a:r>
            <a:r>
              <a:rPr lang="it-IT" dirty="0"/>
              <a:t> ("Governing Bodies"): il Segretariato, l’Assemblea Mondiale ed il Consiglio Esecutivo, nonché dei 6 uffici regionali in cui è articolata, dei propri uffici dislocati negli Stati Membri e dei centri collaboratori che supportano le sue attività</a:t>
            </a:r>
          </a:p>
          <a:p>
            <a:endParaRPr lang="it-IT" dirty="0"/>
          </a:p>
        </p:txBody>
      </p:sp>
      <p:pic>
        <p:nvPicPr>
          <p:cNvPr id="4" name="Immagine 3"/>
          <p:cNvPicPr>
            <a:picLocks noChangeAspect="1"/>
          </p:cNvPicPr>
          <p:nvPr/>
        </p:nvPicPr>
        <p:blipFill>
          <a:blip r:embed="rId6"/>
          <a:stretch>
            <a:fillRect/>
          </a:stretch>
        </p:blipFill>
        <p:spPr>
          <a:xfrm>
            <a:off x="2787311" y="624110"/>
            <a:ext cx="5121084" cy="1286367"/>
          </a:xfrm>
          <a:prstGeom prst="rect">
            <a:avLst/>
          </a:prstGeom>
        </p:spPr>
      </p:pic>
      <p:sp>
        <p:nvSpPr>
          <p:cNvPr id="5" name="Freccia a destra 4"/>
          <p:cNvSpPr/>
          <p:nvPr/>
        </p:nvSpPr>
        <p:spPr>
          <a:xfrm>
            <a:off x="8079971" y="1122218"/>
            <a:ext cx="149629" cy="259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220460100"/>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a:solidFill>
                  <a:schemeClr val="bg1"/>
                </a:solidFill>
              </a:rPr>
              <a:t>Stati Uniti</a:t>
            </a:r>
          </a:p>
        </p:txBody>
      </p:sp>
      <p:sp>
        <p:nvSpPr>
          <p:cNvPr id="3" name="Segnaposto contenuto 2"/>
          <p:cNvSpPr>
            <a:spLocks noGrp="1"/>
          </p:cNvSpPr>
          <p:nvPr>
            <p:ph idx="1"/>
          </p:nvPr>
        </p:nvSpPr>
        <p:spPr>
          <a:xfrm>
            <a:off x="2460402" y="1411112"/>
            <a:ext cx="8538901" cy="4711392"/>
          </a:xfrm>
          <a:solidFill>
            <a:srgbClr val="FFFFFF">
              <a:alpha val="72000"/>
            </a:srgbClr>
          </a:solidFill>
        </p:spPr>
        <p:txBody>
          <a:bodyPr>
            <a:normAutofit fontScale="47500" lnSpcReduction="20000"/>
          </a:bodyPr>
          <a:lstStyle/>
          <a:p>
            <a:endParaRPr lang="it-IT" sz="2800" dirty="0"/>
          </a:p>
          <a:p>
            <a:pPr>
              <a:lnSpc>
                <a:spcPct val="170000"/>
              </a:lnSpc>
            </a:pPr>
            <a:r>
              <a:rPr lang="it-IT" sz="3300" dirty="0"/>
              <a:t>negli Stati Uniti da tempo si applica un’imposta del 5% sul prezzo delle bibite zuccherate. Nel 2017 alcuni studiosi di una università di Filadelfia hanno analizzato i consumi di 900 abitanti di Filadelfia </a:t>
            </a:r>
            <a:r>
              <a:rPr lang="it-IT" sz="3300" u="sng" dirty="0"/>
              <a:t>subito prima</a:t>
            </a:r>
            <a:r>
              <a:rPr lang="it-IT" sz="3300" dirty="0"/>
              <a:t> dell’introduzione della tassa pari a circa a 9 centesimi di euro per lattina da 236 ml e </a:t>
            </a:r>
            <a:r>
              <a:rPr lang="it-IT" sz="3300" u="sng" dirty="0"/>
              <a:t>subito dopo</a:t>
            </a:r>
            <a:r>
              <a:rPr lang="it-IT" sz="3300" dirty="0"/>
              <a:t>, per due mesi. L’imposta è entrata in vigore il primo gennaio 2017 e ha fruttato oltre </a:t>
            </a:r>
            <a:r>
              <a:rPr lang="it-IT" sz="3300" u="sng" dirty="0"/>
              <a:t>78 milioni di dollari nel primo anno</a:t>
            </a:r>
            <a:r>
              <a:rPr lang="it-IT" sz="3300" dirty="0"/>
              <a:t>. I ricercatori hanno dimostrato che, rispetto agli abitanti di città vicine a Filadelfia non coinvolte nella tassazione, gli acquisti di soda sono diminuiti del 40%, quelli degli energy  drink del 64%, mentre quelli di acqua sono aumentati del 58%. Questo dato sembra suggerire che i cittadini abbiano recepito il messaggio relativamente alle bevande zuccherate gassate.</a:t>
            </a:r>
          </a:p>
          <a:p>
            <a:endParaRPr lang="it-IT" dirty="0"/>
          </a:p>
        </p:txBody>
      </p:sp>
    </p:spTree>
    <p:extLst>
      <p:ext uri="{BB962C8B-B14F-4D97-AF65-F5344CB8AC3E}">
        <p14:creationId xmlns:p14="http://schemas.microsoft.com/office/powerpoint/2010/main" val="1836349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820377"/>
          </a:xfrm>
        </p:spPr>
        <p:txBody>
          <a:bodyPr/>
          <a:lstStyle/>
          <a:p>
            <a:r>
              <a:rPr lang="it-IT" b="1" dirty="0">
                <a:solidFill>
                  <a:srgbClr val="C00000"/>
                </a:solidFill>
              </a:rPr>
              <a:t>Messico</a:t>
            </a:r>
          </a:p>
        </p:txBody>
      </p:sp>
      <p:sp>
        <p:nvSpPr>
          <p:cNvPr id="3" name="Segnaposto contenuto 2"/>
          <p:cNvSpPr>
            <a:spLocks noGrp="1"/>
          </p:cNvSpPr>
          <p:nvPr>
            <p:ph idx="1"/>
          </p:nvPr>
        </p:nvSpPr>
        <p:spPr>
          <a:xfrm>
            <a:off x="2589212" y="1444487"/>
            <a:ext cx="8915400" cy="4466735"/>
          </a:xfrm>
          <a:solidFill>
            <a:srgbClr val="FFFFFF">
              <a:alpha val="83000"/>
            </a:srgbClr>
          </a:solidFill>
        </p:spPr>
        <p:txBody>
          <a:bodyPr>
            <a:normAutofit fontScale="77500" lnSpcReduction="20000"/>
          </a:bodyPr>
          <a:lstStyle/>
          <a:p>
            <a:pPr marL="0" indent="0">
              <a:buNone/>
            </a:pPr>
            <a:r>
              <a:rPr lang="it-IT" dirty="0"/>
              <a:t> </a:t>
            </a:r>
          </a:p>
          <a:p>
            <a:pPr algn="just">
              <a:lnSpc>
                <a:spcPct val="150000"/>
              </a:lnSpc>
            </a:pPr>
            <a:r>
              <a:rPr lang="it-IT" sz="2400" dirty="0"/>
              <a:t>Il Paese centroamericano rappresenta un caso interessante e già oggetto di studi. In Messico l’obesità e i problemi di salute a essa correlati sono particolarmente diffusi e rappresentano un’emergenza seria per la salute pubblica, come negli USA e forse anche più. Per questo nel 2014 il Paese si è dotato di una tassa sul cibo spazzatura, con un’impostazione simile a quella che si vorrebbe seguire in Francia. Il provvedimento – che vale l’8% del prezzo base – interessa tutti gli alimenti non essenziali con un apporto energetico pari o superiore a 275 chilocalorie per 100 grammi di prodotto. Indicativamente, rientrano in questa lista dolciumi, patatine, snack e gelati.</a:t>
            </a:r>
          </a:p>
          <a:p>
            <a:endParaRPr lang="it-IT" dirty="0"/>
          </a:p>
        </p:txBody>
      </p:sp>
    </p:spTree>
    <p:extLst>
      <p:ext uri="{BB962C8B-B14F-4D97-AF65-F5344CB8AC3E}">
        <p14:creationId xmlns:p14="http://schemas.microsoft.com/office/powerpoint/2010/main" val="3927797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747490"/>
          </a:xfrm>
        </p:spPr>
        <p:txBody>
          <a:bodyPr/>
          <a:lstStyle/>
          <a:p>
            <a:r>
              <a:rPr lang="it-IT" dirty="0"/>
              <a:t>Francia  e Danimarca </a:t>
            </a:r>
          </a:p>
        </p:txBody>
      </p:sp>
      <p:sp>
        <p:nvSpPr>
          <p:cNvPr id="3" name="Segnaposto contenuto 2"/>
          <p:cNvSpPr>
            <a:spLocks noGrp="1"/>
          </p:cNvSpPr>
          <p:nvPr>
            <p:ph idx="1"/>
          </p:nvPr>
        </p:nvSpPr>
        <p:spPr>
          <a:xfrm>
            <a:off x="2592925" y="1371600"/>
            <a:ext cx="7959518" cy="3183775"/>
          </a:xfrm>
          <a:blipFill>
            <a:blip r:embed="rId2">
              <a:alphaModFix amt="26000"/>
            </a:blip>
            <a:stretch>
              <a:fillRect/>
            </a:stretch>
          </a:blipFill>
        </p:spPr>
        <p:txBody>
          <a:bodyPr>
            <a:normAutofit fontScale="55000" lnSpcReduction="20000"/>
          </a:bodyPr>
          <a:lstStyle/>
          <a:p>
            <a:pPr marL="0" indent="0">
              <a:buNone/>
            </a:pPr>
            <a:endParaRPr lang="it-IT" dirty="0"/>
          </a:p>
          <a:p>
            <a:pPr algn="just">
              <a:lnSpc>
                <a:spcPct val="170000"/>
              </a:lnSpc>
            </a:pPr>
            <a:r>
              <a:rPr lang="it-IT" sz="3000" dirty="0"/>
              <a:t>In Francia è stata introdotta la “soda Tax” sulle bevande gassate e zuccherate che incide per circa 1 € a lattina; poiché la tassazione dipende dalla quantità di zuccheri contenuta nelle bevande, il risultato che si è ottenuto dal 2018 è stata la diminuzione del quantitativo di zuccheri: una lattina di Fanta francese contiene 21 gr. di zucchero, pari a 4 cucchiaini, mentre una lattina di Fanta prodotta in Italia ne contiene il doppio.</a:t>
            </a:r>
          </a:p>
          <a:p>
            <a:endParaRPr lang="it-IT" dirty="0"/>
          </a:p>
        </p:txBody>
      </p:sp>
      <p:sp>
        <p:nvSpPr>
          <p:cNvPr id="4" name="Segnaposto contenuto 2"/>
          <p:cNvSpPr txBox="1">
            <a:spLocks/>
          </p:cNvSpPr>
          <p:nvPr/>
        </p:nvSpPr>
        <p:spPr>
          <a:xfrm>
            <a:off x="2445554" y="4772525"/>
            <a:ext cx="8023762" cy="1815548"/>
          </a:xfrm>
          <a:prstGeom prst="rect">
            <a:avLst/>
          </a:prstGeom>
          <a:blipFill dpi="0" rotWithShape="1">
            <a:blip r:embed="rId3">
              <a:alphaModFix amt="26000"/>
            </a:blip>
            <a:srcRect/>
            <a:stretch>
              <a:fillRect/>
            </a:stretch>
          </a:blipFill>
          <a:effectLst>
            <a:outerShdw blurRad="50800" dist="50800" dir="5400000" sx="1000" sy="1000" algn="ctr" rotWithShape="0">
              <a:srgbClr val="000000"/>
            </a:outerShdw>
            <a:reflection endPos="0" dist="50800" dir="5400000" sy="-100000" algn="bl" rotWithShape="0"/>
            <a:softEdge rad="63500"/>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ct val="80000"/>
              </a:lnSpc>
              <a:buNone/>
            </a:pPr>
            <a:r>
              <a:rPr lang="it-IT" dirty="0"/>
              <a:t> </a:t>
            </a:r>
          </a:p>
          <a:p>
            <a:pPr algn="just">
              <a:lnSpc>
                <a:spcPct val="150000"/>
              </a:lnSpc>
            </a:pPr>
            <a:r>
              <a:rPr lang="it-IT" sz="1700" dirty="0"/>
              <a:t>In Danimarca, dall’ottobre 2011 è stata introdotta un’accisa di circa 2,15 euro per kg su carne, olii e latticini che contengono più del 2,3% di grassi saturi;</a:t>
            </a:r>
          </a:p>
        </p:txBody>
      </p:sp>
    </p:spTree>
    <p:extLst>
      <p:ext uri="{BB962C8B-B14F-4D97-AF65-F5344CB8AC3E}">
        <p14:creationId xmlns:p14="http://schemas.microsoft.com/office/powerpoint/2010/main" val="4002097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704623" y="624110"/>
            <a:ext cx="9799990" cy="792095"/>
          </a:xfrm>
        </p:spPr>
        <p:txBody>
          <a:bodyPr/>
          <a:lstStyle/>
          <a:p>
            <a:r>
              <a:rPr lang="it-IT" dirty="0"/>
              <a:t>Ungheria </a:t>
            </a:r>
          </a:p>
        </p:txBody>
      </p:sp>
      <p:sp>
        <p:nvSpPr>
          <p:cNvPr id="3" name="Segnaposto contenuto 2"/>
          <p:cNvSpPr>
            <a:spLocks noGrp="1"/>
          </p:cNvSpPr>
          <p:nvPr>
            <p:ph idx="1"/>
          </p:nvPr>
        </p:nvSpPr>
        <p:spPr>
          <a:xfrm>
            <a:off x="1704623" y="1416205"/>
            <a:ext cx="9799990" cy="4739861"/>
          </a:xfrm>
          <a:solidFill>
            <a:srgbClr val="FFFFFF">
              <a:alpha val="71000"/>
            </a:srgbClr>
          </a:solidFill>
        </p:spPr>
        <p:txBody>
          <a:bodyPr>
            <a:normAutofit fontScale="25000" lnSpcReduction="20000"/>
          </a:bodyPr>
          <a:lstStyle/>
          <a:p>
            <a:r>
              <a:rPr lang="it-IT" sz="8000" dirty="0"/>
              <a:t> in Ungheria dal 2011 è in vigore la cosiddetta “chips </a:t>
            </a:r>
            <a:r>
              <a:rPr lang="it-IT" sz="8000" dirty="0" err="1"/>
              <a:t>tax</a:t>
            </a:r>
            <a:r>
              <a:rPr lang="it-IT" sz="8000" dirty="0"/>
              <a:t> “</a:t>
            </a:r>
          </a:p>
          <a:p>
            <a:pPr>
              <a:lnSpc>
                <a:spcPct val="170000"/>
              </a:lnSpc>
            </a:pPr>
            <a:r>
              <a:rPr lang="it-IT" sz="8000" dirty="0"/>
              <a:t>Tassa è finalizzata alla tutela della salute pubblica, visto che circa i due terzi degli adulti sono obesi e c’è un forte consumo di alimenti ricchi di grassi, sale e zuccheri </a:t>
            </a:r>
          </a:p>
          <a:p>
            <a:pPr>
              <a:lnSpc>
                <a:spcPct val="170000"/>
              </a:lnSpc>
            </a:pPr>
            <a:r>
              <a:rPr lang="it-IT" sz="8000" dirty="0"/>
              <a:t>Tassa che colpisce prodotti ad elevato contenuto di sale, zucchero o caffeina con aliquote che vanno dal 5 al 20%, a seconda dei prodotti</a:t>
            </a:r>
          </a:p>
          <a:p>
            <a:pPr>
              <a:lnSpc>
                <a:spcPct val="170000"/>
              </a:lnSpc>
            </a:pPr>
            <a:r>
              <a:rPr lang="it-IT" sz="8000" dirty="0"/>
              <a:t>è finalizzata a favorire una dieta più sana e a spingere l’industria a riformulare le proprie ricette. I proventi della tassa sono destinati al budget sanitario e attualmente sono utilizzati per integrare gli stipendi dei professionisti sanitari. </a:t>
            </a:r>
          </a:p>
          <a:p>
            <a:endParaRPr lang="it-IT" dirty="0"/>
          </a:p>
        </p:txBody>
      </p:sp>
    </p:spTree>
    <p:extLst>
      <p:ext uri="{BB962C8B-B14F-4D97-AF65-F5344CB8AC3E}">
        <p14:creationId xmlns:p14="http://schemas.microsoft.com/office/powerpoint/2010/main" val="2520511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005903" y="691843"/>
            <a:ext cx="8911687" cy="747490"/>
          </a:xfrm>
        </p:spPr>
        <p:txBody>
          <a:bodyPr/>
          <a:lstStyle/>
          <a:p>
            <a:r>
              <a:rPr lang="it-IT" dirty="0"/>
              <a:t> Inghilterra  ed Irlanda </a:t>
            </a:r>
          </a:p>
        </p:txBody>
      </p:sp>
      <p:sp>
        <p:nvSpPr>
          <p:cNvPr id="3" name="Segnaposto contenuto 2"/>
          <p:cNvSpPr>
            <a:spLocks noGrp="1"/>
          </p:cNvSpPr>
          <p:nvPr>
            <p:ph idx="1"/>
          </p:nvPr>
        </p:nvSpPr>
        <p:spPr>
          <a:xfrm>
            <a:off x="1904303" y="1821091"/>
            <a:ext cx="8915400" cy="3777622"/>
          </a:xfrm>
          <a:gradFill flip="none" rotWithShape="1">
            <a:gsLst>
              <a:gs pos="0">
                <a:srgbClr val="EF4415">
                  <a:alpha val="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noAutofit/>
          </a:bodyPr>
          <a:lstStyle/>
          <a:p>
            <a:pPr>
              <a:lnSpc>
                <a:spcPct val="170000"/>
              </a:lnSpc>
            </a:pPr>
            <a:r>
              <a:rPr lang="it-IT" sz="2000" dirty="0"/>
              <a:t> Nel Regno Unito e Irlanda hanno adottato una politica diversa, ma sempre utilizzando la leva fiscale.</a:t>
            </a:r>
          </a:p>
          <a:p>
            <a:pPr>
              <a:lnSpc>
                <a:spcPct val="170000"/>
              </a:lnSpc>
            </a:pPr>
            <a:r>
              <a:rPr lang="it-IT" sz="2000" dirty="0"/>
              <a:t> </a:t>
            </a:r>
            <a:r>
              <a:rPr lang="it-IT" sz="2000" b="1" dirty="0"/>
              <a:t>le cessioni di prodotti alimentari sono “non imponibili” IVA, con specifica esclusione di alcune categorie merceologiche giudicate dannose per la salute o, comunque, cibi non salutari (gelati, prodotti dolciari, patatine fritte, bevande alcoliche, noccioline tostate, cioccolato);</a:t>
            </a:r>
          </a:p>
        </p:txBody>
      </p:sp>
    </p:spTree>
    <p:extLst>
      <p:ext uri="{BB962C8B-B14F-4D97-AF65-F5344CB8AC3E}">
        <p14:creationId xmlns:p14="http://schemas.microsoft.com/office/powerpoint/2010/main" val="62865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5572" y="1405054"/>
            <a:ext cx="9344721" cy="5207619"/>
          </a:xfrm>
          <a:prstGeom prst="rect">
            <a:avLst/>
          </a:prstGeom>
        </p:spPr>
      </p:pic>
      <p:sp>
        <p:nvSpPr>
          <p:cNvPr id="3" name="Segnaposto contenuto 2"/>
          <p:cNvSpPr>
            <a:spLocks noGrp="1"/>
          </p:cNvSpPr>
          <p:nvPr>
            <p:ph idx="1"/>
          </p:nvPr>
        </p:nvSpPr>
        <p:spPr>
          <a:xfrm>
            <a:off x="2366189" y="1542586"/>
            <a:ext cx="5874564" cy="3777622"/>
          </a:xfrm>
          <a:noFill/>
        </p:spPr>
        <p:txBody>
          <a:bodyPr>
            <a:normAutofit fontScale="92500"/>
          </a:bodyPr>
          <a:lstStyle/>
          <a:p>
            <a:r>
              <a:rPr lang="it-IT" sz="2400" dirty="0"/>
              <a:t>nel 2012, il </a:t>
            </a:r>
            <a:r>
              <a:rPr lang="it-IT" sz="2400" b="1" dirty="0"/>
              <a:t>Ministro della Salute Balduzzi</a:t>
            </a:r>
            <a:r>
              <a:rPr lang="it-IT" sz="2400" dirty="0"/>
              <a:t> formulò una </a:t>
            </a:r>
            <a:r>
              <a:rPr lang="it-IT" sz="2400" b="1" dirty="0"/>
              <a:t>proposta di “promozione di corretti stili di vita e riduzione dei rischi sanitari connessi all’alimentazione</a:t>
            </a:r>
            <a:r>
              <a:rPr lang="it-IT" sz="2400" dirty="0"/>
              <a:t>” </a:t>
            </a:r>
          </a:p>
          <a:p>
            <a:r>
              <a:rPr lang="it-IT" sz="2400" dirty="0"/>
              <a:t>La proposta prevedeva  “</a:t>
            </a:r>
            <a:r>
              <a:rPr lang="it-IT" sz="2400" b="1" dirty="0"/>
              <a:t>un contributo straordinario</a:t>
            </a:r>
            <a:r>
              <a:rPr lang="it-IT" sz="2400" dirty="0"/>
              <a:t>” posto </a:t>
            </a:r>
            <a:r>
              <a:rPr lang="it-IT" sz="2400" b="1" dirty="0"/>
              <a:t>a carico dei produttori di bevande con zuccheri aggiunti e coloranti di 7 € per ogni 100 l. di prodotto immessi sul mercato</a:t>
            </a:r>
            <a:r>
              <a:rPr lang="it-IT" sz="2400" dirty="0"/>
              <a:t>; </a:t>
            </a:r>
          </a:p>
          <a:p>
            <a:pPr marL="0" indent="0">
              <a:buNone/>
            </a:pPr>
            <a:endParaRPr lang="it-IT" dirty="0"/>
          </a:p>
        </p:txBody>
      </p:sp>
      <p:sp>
        <p:nvSpPr>
          <p:cNvPr id="2" name="Titolo 1"/>
          <p:cNvSpPr>
            <a:spLocks noGrp="1"/>
          </p:cNvSpPr>
          <p:nvPr>
            <p:ph type="title"/>
          </p:nvPr>
        </p:nvSpPr>
        <p:spPr>
          <a:xfrm>
            <a:off x="2592925" y="624110"/>
            <a:ext cx="3774421" cy="780944"/>
          </a:xfrm>
        </p:spPr>
        <p:txBody>
          <a:bodyPr/>
          <a:lstStyle/>
          <a:p>
            <a:r>
              <a:rPr lang="it-IT" dirty="0"/>
              <a:t>In Italia </a:t>
            </a:r>
          </a:p>
        </p:txBody>
      </p:sp>
    </p:spTree>
    <p:extLst>
      <p:ext uri="{BB962C8B-B14F-4D97-AF65-F5344CB8AC3E}">
        <p14:creationId xmlns:p14="http://schemas.microsoft.com/office/powerpoint/2010/main" val="313705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099733" y="624110"/>
            <a:ext cx="9404879" cy="892456"/>
          </a:xfrm>
        </p:spPr>
        <p:txBody>
          <a:bodyPr/>
          <a:lstStyle/>
          <a:p>
            <a:r>
              <a:rPr lang="it-IT" dirty="0"/>
              <a:t>In Italia </a:t>
            </a:r>
          </a:p>
        </p:txBody>
      </p:sp>
      <p:sp>
        <p:nvSpPr>
          <p:cNvPr id="3" name="Segnaposto contenuto 2"/>
          <p:cNvSpPr>
            <a:spLocks noGrp="1"/>
          </p:cNvSpPr>
          <p:nvPr>
            <p:ph idx="1"/>
          </p:nvPr>
        </p:nvSpPr>
        <p:spPr>
          <a:xfrm>
            <a:off x="1741443" y="1855534"/>
            <a:ext cx="8915400" cy="3777622"/>
          </a:xfrm>
          <a:gradFill>
            <a:gsLst>
              <a:gs pos="29000">
                <a:schemeClr val="bg2">
                  <a:tint val="90000"/>
                  <a:satMod val="92000"/>
                  <a:lumMod val="120000"/>
                  <a:alpha val="34000"/>
                </a:schemeClr>
              </a:gs>
              <a:gs pos="92000">
                <a:schemeClr val="bg2">
                  <a:shade val="98000"/>
                  <a:satMod val="120000"/>
                  <a:lumMod val="98000"/>
                </a:schemeClr>
              </a:gs>
            </a:gsLst>
            <a:path path="circle">
              <a:fillToRect l="50000" t="50000" r="100000" b="100000"/>
            </a:path>
          </a:gradFill>
        </p:spPr>
        <p:txBody>
          <a:bodyPr>
            <a:normAutofit fontScale="92500"/>
          </a:bodyPr>
          <a:lstStyle/>
          <a:p>
            <a:r>
              <a:rPr lang="it-IT" sz="2400" dirty="0"/>
              <a:t>il </a:t>
            </a:r>
            <a:r>
              <a:rPr lang="it-IT" sz="2400" b="1" dirty="0"/>
              <a:t>gettito</a:t>
            </a:r>
            <a:r>
              <a:rPr lang="it-IT" sz="2400" dirty="0"/>
              <a:t> di questo “</a:t>
            </a:r>
            <a:r>
              <a:rPr lang="it-IT" sz="2400" b="1" dirty="0"/>
              <a:t>contributo straordinario</a:t>
            </a:r>
            <a:r>
              <a:rPr lang="it-IT" sz="2400" dirty="0"/>
              <a:t>” avrebbe dovuto essere destinato al finanziamento dell’a</a:t>
            </a:r>
            <a:r>
              <a:rPr lang="it-IT" sz="2400" b="1" dirty="0"/>
              <a:t>ssistenza per le persone affette da malattie croniche e rare nonché al programma nazionale per l’assistenza di persone non autosufficienti</a:t>
            </a:r>
            <a:r>
              <a:rPr lang="it-IT" sz="2400" dirty="0"/>
              <a:t>.</a:t>
            </a:r>
          </a:p>
          <a:p>
            <a:pPr marL="0" indent="0">
              <a:buNone/>
            </a:pPr>
            <a:endParaRPr lang="it-IT" sz="2400" dirty="0"/>
          </a:p>
          <a:p>
            <a:r>
              <a:rPr lang="it-IT" sz="2400" dirty="0"/>
              <a:t>La </a:t>
            </a:r>
            <a:r>
              <a:rPr lang="it-IT" sz="2400" b="1" dirty="0"/>
              <a:t>proposta</a:t>
            </a:r>
            <a:r>
              <a:rPr lang="it-IT" sz="2400" dirty="0"/>
              <a:t> di decreto legge, però, </a:t>
            </a:r>
            <a:r>
              <a:rPr lang="it-IT" sz="2400" b="1" dirty="0"/>
              <a:t>non ebbe seguito </a:t>
            </a:r>
            <a:r>
              <a:rPr lang="it-IT" sz="2400" dirty="0"/>
              <a:t>per le critiche degli operatori del settore e fu stralciata senza mai approdare all’esame del Consiglio dei Ministri !</a:t>
            </a:r>
          </a:p>
          <a:p>
            <a:pPr marL="0" indent="0">
              <a:buNone/>
            </a:pPr>
            <a:r>
              <a:rPr lang="it-IT" dirty="0"/>
              <a:t> </a:t>
            </a:r>
          </a:p>
          <a:p>
            <a:pPr marL="0" indent="0">
              <a:buNone/>
            </a:pPr>
            <a:endParaRPr lang="it-IT" dirty="0"/>
          </a:p>
        </p:txBody>
      </p:sp>
    </p:spTree>
    <p:extLst>
      <p:ext uri="{BB962C8B-B14F-4D97-AF65-F5344CB8AC3E}">
        <p14:creationId xmlns:p14="http://schemas.microsoft.com/office/powerpoint/2010/main" val="2876580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244954" y="446088"/>
            <a:ext cx="5181600" cy="5414961"/>
          </a:xfrm>
        </p:spPr>
        <p:txBody>
          <a:bodyPr/>
          <a:lstStyle/>
          <a:p>
            <a:r>
              <a:rPr lang="it-IT" dirty="0"/>
              <a:t>Queste misure fiscali, soprattutto se riversate sul consumatore finale attraverso un aumento del prezzo di vendita, possono sicuramente influenzare il consumo di cibi non sani ma portano effettivamente vantaggi in termini di salute ? </a:t>
            </a:r>
          </a:p>
          <a:p>
            <a:pPr marL="0" indent="0">
              <a:buNone/>
            </a:pPr>
            <a:endParaRPr lang="it-IT" dirty="0"/>
          </a:p>
          <a:p>
            <a:r>
              <a:rPr lang="it-IT" dirty="0"/>
              <a:t>E se il consumo si orienta su cibi di scarsa qualità a prezzo inferiore ? </a:t>
            </a:r>
          </a:p>
          <a:p>
            <a:pPr marL="0" indent="0">
              <a:buNone/>
            </a:pPr>
            <a:endParaRPr lang="it-IT" dirty="0"/>
          </a:p>
          <a:p>
            <a:r>
              <a:rPr lang="it-IT" dirty="0"/>
              <a:t>E se, come è stato obiettato, andasse a colpire soprattutto categorie di consumatori a basso reddito ?</a:t>
            </a:r>
          </a:p>
        </p:txBody>
      </p:sp>
      <p:sp>
        <p:nvSpPr>
          <p:cNvPr id="4" name="Segnaposto testo 3"/>
          <p:cNvSpPr>
            <a:spLocks noGrp="1"/>
          </p:cNvSpPr>
          <p:nvPr>
            <p:ph type="body" sz="half" idx="2"/>
          </p:nvPr>
        </p:nvSpPr>
        <p:spPr/>
        <p:txBody>
          <a:bodyPr/>
          <a:lstStyle/>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914400"/>
            <a:ext cx="3505199" cy="4946649"/>
          </a:xfrm>
          <a:prstGeom prst="rect">
            <a:avLst/>
          </a:prstGeom>
        </p:spPr>
      </p:pic>
    </p:spTree>
    <p:extLst>
      <p:ext uri="{BB962C8B-B14F-4D97-AF65-F5344CB8AC3E}">
        <p14:creationId xmlns:p14="http://schemas.microsoft.com/office/powerpoint/2010/main" val="2555874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4" y="624110"/>
            <a:ext cx="8911687" cy="939647"/>
          </a:xfrm>
          <a:solidFill>
            <a:schemeClr val="accent1">
              <a:alpha val="30000"/>
            </a:schemeClr>
          </a:solidFill>
        </p:spPr>
        <p:txBody>
          <a:bodyPr>
            <a:noAutofit/>
          </a:bodyPr>
          <a:lstStyle/>
          <a:p>
            <a:pPr algn="just"/>
            <a:r>
              <a:rPr lang="it-IT" sz="2000" dirty="0"/>
              <a:t>Anche quando si parla di tassazione sul cibo i principi che stanno alla base di questo tipo di imposizione fiscale derivano dalla nostra </a:t>
            </a:r>
            <a:r>
              <a:rPr lang="it-IT" sz="2000" b="1" dirty="0"/>
              <a:t>Costituzione </a:t>
            </a:r>
          </a:p>
        </p:txBody>
      </p:sp>
      <p:sp>
        <p:nvSpPr>
          <p:cNvPr id="4" name="Segnaposto contenuto 3"/>
          <p:cNvSpPr>
            <a:spLocks noGrp="1"/>
          </p:cNvSpPr>
          <p:nvPr>
            <p:ph sz="half" idx="2"/>
          </p:nvPr>
        </p:nvSpPr>
        <p:spPr>
          <a:xfrm>
            <a:off x="2592924" y="2545738"/>
            <a:ext cx="4342893" cy="3354060"/>
          </a:xfrm>
        </p:spPr>
        <p:txBody>
          <a:bodyPr/>
          <a:lstStyle/>
          <a:p>
            <a:r>
              <a:rPr lang="it-IT" b="1" dirty="0"/>
              <a:t>Art 53 Principio capacità contributiva </a:t>
            </a:r>
          </a:p>
          <a:p>
            <a:r>
              <a:rPr lang="it-IT" dirty="0"/>
              <a:t>Tutti sono tenuti a concorrere alle spese pubbliche in ragione della loro capacità contributiva.</a:t>
            </a:r>
          </a:p>
          <a:p>
            <a:r>
              <a:rPr lang="it-IT" dirty="0"/>
              <a:t>Il sistema tributario è informato a criteri di progressività</a:t>
            </a:r>
          </a:p>
          <a:p>
            <a:pPr marL="0" indent="0">
              <a:buNone/>
            </a:pPr>
            <a:endParaRPr lang="it-IT" dirty="0"/>
          </a:p>
        </p:txBody>
      </p:sp>
      <p:sp>
        <p:nvSpPr>
          <p:cNvPr id="6" name="Segnaposto contenuto 5"/>
          <p:cNvSpPr>
            <a:spLocks noGrp="1"/>
          </p:cNvSpPr>
          <p:nvPr>
            <p:ph sz="quarter" idx="4"/>
          </p:nvPr>
        </p:nvSpPr>
        <p:spPr/>
        <p:txBody>
          <a:bodyPr>
            <a:normAutofit lnSpcReduction="10000"/>
          </a:bodyPr>
          <a:lstStyle/>
          <a:p>
            <a:r>
              <a:rPr lang="it-IT" b="1" dirty="0"/>
              <a:t>Art 32 Tutela della salute </a:t>
            </a:r>
          </a:p>
          <a:p>
            <a:r>
              <a:rPr lang="it-IT" dirty="0"/>
              <a:t>La Repubblica tutela la salute come fondamentale diritto dell'individuo e interesse della collettività, e garantisce cure gratuite agli indigenti.</a:t>
            </a:r>
          </a:p>
          <a:p>
            <a:r>
              <a:rPr lang="it-IT" dirty="0"/>
              <a:t>Nessuno può essere obbligato a un determinato trattamento sanitario se non per disposizione di legge. La legge non può in nessun caso violare i limiti imposti dal rispetto della persona umana.</a:t>
            </a:r>
          </a:p>
          <a:p>
            <a:endParaRPr lang="it-IT" dirty="0"/>
          </a:p>
        </p:txBody>
      </p:sp>
    </p:spTree>
    <p:extLst>
      <p:ext uri="{BB962C8B-B14F-4D97-AF65-F5344CB8AC3E}">
        <p14:creationId xmlns:p14="http://schemas.microsoft.com/office/powerpoint/2010/main" val="2175203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2086496" y="742403"/>
            <a:ext cx="9617824" cy="2840382"/>
          </a:xfrm>
        </p:spPr>
        <p:txBody>
          <a:bodyPr>
            <a:noAutofit/>
          </a:bodyPr>
          <a:lstStyle/>
          <a:p>
            <a:r>
              <a:rPr lang="it-IT" sz="2800" b="1" dirty="0">
                <a:solidFill>
                  <a:schemeClr val="accent1"/>
                </a:solidFill>
              </a:rPr>
              <a:t>Perché tassare? </a:t>
            </a:r>
          </a:p>
          <a:p>
            <a:pPr marL="285750" indent="-285750">
              <a:buFont typeface="Arial" panose="020B0604020202020204" pitchFamily="34" charset="0"/>
              <a:buChar char="•"/>
            </a:pPr>
            <a:r>
              <a:rPr lang="it-IT" sz="1600" b="1" dirty="0">
                <a:solidFill>
                  <a:schemeClr val="tx1">
                    <a:lumMod val="85000"/>
                    <a:lumOff val="15000"/>
                  </a:schemeClr>
                </a:solidFill>
              </a:rPr>
              <a:t>Consumo di cibi grassi e zuccherati = obesità.</a:t>
            </a:r>
          </a:p>
          <a:p>
            <a:pPr marL="285750" indent="-285750">
              <a:buFont typeface="Arial" panose="020B0604020202020204" pitchFamily="34" charset="0"/>
              <a:buChar char="•"/>
            </a:pPr>
            <a:r>
              <a:rPr lang="it-IT" sz="1600" b="1" dirty="0">
                <a:solidFill>
                  <a:schemeClr val="tx1">
                    <a:lumMod val="85000"/>
                    <a:lumOff val="15000"/>
                  </a:schemeClr>
                </a:solidFill>
              </a:rPr>
              <a:t>Obesità = danni alla salute, aumento della spesa pubblica per assistenza sanitaria.</a:t>
            </a:r>
          </a:p>
          <a:p>
            <a:pPr marL="285750" indent="-285750">
              <a:buFont typeface="Arial" panose="020B0604020202020204" pitchFamily="34" charset="0"/>
              <a:buChar char="•"/>
            </a:pPr>
            <a:r>
              <a:rPr lang="it-IT" sz="1600" b="1" dirty="0">
                <a:solidFill>
                  <a:schemeClr val="tx1">
                    <a:lumMod val="85000"/>
                    <a:lumOff val="15000"/>
                  </a:schemeClr>
                </a:solidFill>
              </a:rPr>
              <a:t>Tassazione        aumento del prezzo al consumo del «cibo spazzatura»       </a:t>
            </a:r>
          </a:p>
          <a:p>
            <a:r>
              <a:rPr lang="it-IT" sz="1600" b="1" dirty="0">
                <a:solidFill>
                  <a:schemeClr val="tx1">
                    <a:lumMod val="85000"/>
                    <a:lumOff val="15000"/>
                  </a:schemeClr>
                </a:solidFill>
              </a:rPr>
              <a:t>   </a:t>
            </a:r>
          </a:p>
          <a:p>
            <a:r>
              <a:rPr lang="it-IT" sz="1600" b="1" dirty="0">
                <a:solidFill>
                  <a:schemeClr val="tx1">
                    <a:lumMod val="85000"/>
                    <a:lumOff val="15000"/>
                  </a:schemeClr>
                </a:solidFill>
              </a:rPr>
              <a:t>                               minor consumo = minore incidenza di obesità e minor spesa sanitaria </a:t>
            </a:r>
          </a:p>
          <a:p>
            <a:r>
              <a:rPr lang="it-IT" sz="1600" b="1" dirty="0">
                <a:solidFill>
                  <a:schemeClr val="tx1">
                    <a:lumMod val="85000"/>
                    <a:lumOff val="15000"/>
                  </a:schemeClr>
                </a:solidFill>
              </a:rPr>
              <a:t>		                incentivazione alla produzione e al consumo di cibi «sani»</a:t>
            </a:r>
          </a:p>
        </p:txBody>
      </p:sp>
      <p:sp>
        <p:nvSpPr>
          <p:cNvPr id="2" name="Freccia a destra 1"/>
          <p:cNvSpPr/>
          <p:nvPr/>
        </p:nvSpPr>
        <p:spPr>
          <a:xfrm>
            <a:off x="3657599" y="2227237"/>
            <a:ext cx="99753"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Freccia in giù 6"/>
          <p:cNvSpPr/>
          <p:nvPr/>
        </p:nvSpPr>
        <p:spPr>
          <a:xfrm>
            <a:off x="6500553" y="2420288"/>
            <a:ext cx="532015" cy="207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aphicFrame>
        <p:nvGraphicFramePr>
          <p:cNvPr id="8" name="Tabella 7"/>
          <p:cNvGraphicFramePr>
            <a:graphicFrameLocks noGrp="1"/>
          </p:cNvGraphicFramePr>
          <p:nvPr>
            <p:extLst>
              <p:ext uri="{D42A27DB-BD31-4B8C-83A1-F6EECF244321}">
                <p14:modId xmlns:p14="http://schemas.microsoft.com/office/powerpoint/2010/main" val="3797957435"/>
              </p:ext>
            </p:extLst>
          </p:nvPr>
        </p:nvGraphicFramePr>
        <p:xfrm>
          <a:off x="2036619" y="3674225"/>
          <a:ext cx="8927868" cy="2818016"/>
        </p:xfrm>
        <a:graphic>
          <a:graphicData uri="http://schemas.openxmlformats.org/drawingml/2006/table">
            <a:tbl>
              <a:tblPr firstRow="1" bandRow="1">
                <a:tableStyleId>{5C22544A-7EE6-4342-B048-85BDC9FD1C3A}</a:tableStyleId>
              </a:tblPr>
              <a:tblGrid>
                <a:gridCol w="8927868">
                  <a:extLst>
                    <a:ext uri="{9D8B030D-6E8A-4147-A177-3AD203B41FA5}">
                      <a16:colId xmlns:a16="http://schemas.microsoft.com/office/drawing/2014/main" xmlns="" val="1175571099"/>
                    </a:ext>
                  </a:extLst>
                </a:gridCol>
              </a:tblGrid>
              <a:tr h="2818016">
                <a:tc>
                  <a:txBody>
                    <a:bodyPr/>
                    <a:lstStyle/>
                    <a:p>
                      <a:r>
                        <a:rPr lang="it-IT" sz="2800" dirty="0"/>
                        <a:t>Controindicazioni:</a:t>
                      </a:r>
                    </a:p>
                    <a:p>
                      <a:pPr marL="285750" indent="-285750">
                        <a:lnSpc>
                          <a:spcPct val="150000"/>
                        </a:lnSpc>
                        <a:buFont typeface="Arial" panose="020B0604020202020204" pitchFamily="34" charset="0"/>
                        <a:buChar char="•"/>
                      </a:pPr>
                      <a:r>
                        <a:rPr lang="it-IT" sz="1600" b="1" kern="1200" dirty="0">
                          <a:solidFill>
                            <a:schemeClr val="lt1"/>
                          </a:solidFill>
                          <a:effectLst/>
                          <a:latin typeface="+mn-lt"/>
                          <a:ea typeface="+mn-ea"/>
                          <a:cs typeface="+mn-cs"/>
                        </a:rPr>
                        <a:t>se è scientificamente provato che assumere troppi grassi e zuccheri fa male alla salute, non esiste una nozione certa di “cibo dannoso alla salute”. Molto dipende dalle quantità di consumo e da un corretto stile di vita (attività fisica);</a:t>
                      </a:r>
                    </a:p>
                    <a:p>
                      <a:pPr marL="285750" indent="-285750">
                        <a:lnSpc>
                          <a:spcPct val="150000"/>
                        </a:lnSpc>
                        <a:buFont typeface="Arial" panose="020B0604020202020204" pitchFamily="34" charset="0"/>
                        <a:buChar char="•"/>
                      </a:pPr>
                      <a:r>
                        <a:rPr lang="it-IT" sz="1600" b="1" kern="1200" dirty="0">
                          <a:solidFill>
                            <a:schemeClr val="lt1"/>
                          </a:solidFill>
                          <a:effectLst/>
                          <a:latin typeface="+mn-lt"/>
                          <a:ea typeface="+mn-ea"/>
                          <a:cs typeface="+mn-cs"/>
                        </a:rPr>
                        <a:t>rischio concreto di incrementare fenomeni fraudolenti (abbassamento della qualità dei prodotti, dei sistemi di controllo qualità, utilizzo di materie prima non controllate e a basso costo, frodi alimentari in genere).</a:t>
                      </a:r>
                    </a:p>
                  </a:txBody>
                  <a:tcPr/>
                </a:tc>
                <a:extLst>
                  <a:ext uri="{0D108BD9-81ED-4DB2-BD59-A6C34878D82A}">
                    <a16:rowId xmlns:a16="http://schemas.microsoft.com/office/drawing/2014/main" xmlns="" val="1668946802"/>
                  </a:ext>
                </a:extLst>
              </a:tr>
            </a:tbl>
          </a:graphicData>
        </a:graphic>
      </p:graphicFrame>
    </p:spTree>
    <p:extLst>
      <p:ext uri="{BB962C8B-B14F-4D97-AF65-F5344CB8AC3E}">
        <p14:creationId xmlns:p14="http://schemas.microsoft.com/office/powerpoint/2010/main" val="1909556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89211" y="501805"/>
            <a:ext cx="3505199" cy="731024"/>
          </a:xfrm>
        </p:spPr>
        <p:txBody>
          <a:bodyPr>
            <a:normAutofit/>
          </a:bodyPr>
          <a:lstStyle/>
          <a:p>
            <a:r>
              <a:rPr lang="it-IT" sz="2800" dirty="0"/>
              <a:t> Alternative ? </a:t>
            </a:r>
          </a:p>
        </p:txBody>
      </p:sp>
      <p:sp>
        <p:nvSpPr>
          <p:cNvPr id="4" name="Segnaposto testo 3"/>
          <p:cNvSpPr>
            <a:spLocks noGrp="1"/>
          </p:cNvSpPr>
          <p:nvPr>
            <p:ph type="body" sz="half" idx="2"/>
          </p:nvPr>
        </p:nvSpPr>
        <p:spPr>
          <a:xfrm>
            <a:off x="2336801" y="1478843"/>
            <a:ext cx="6494966" cy="4605867"/>
          </a:xfrm>
        </p:spPr>
        <p:txBody>
          <a:bodyPr>
            <a:normAutofit fontScale="55000" lnSpcReduction="20000"/>
          </a:bodyPr>
          <a:lstStyle/>
          <a:p>
            <a:pPr marL="342900" indent="-342900">
              <a:buFont typeface="Wingdings 3" charset="2"/>
              <a:buChar char=""/>
            </a:pPr>
            <a:r>
              <a:rPr lang="it-IT" sz="2600" dirty="0"/>
              <a:t>attenta regolamentazione delle etichette (problematica del “made in Italy” - D.O.C. – D.O.C.G. – indicazione geografica ecc.. oltre all’elencazione degli ingredienti, contenuti calorici, energetici ecc..)</a:t>
            </a:r>
          </a:p>
          <a:p>
            <a:endParaRPr lang="it-IT" sz="2600" dirty="0"/>
          </a:p>
          <a:p>
            <a:pPr marL="342900" indent="-342900">
              <a:buFont typeface="Wingdings 3" charset="2"/>
              <a:buChar char=""/>
            </a:pPr>
            <a:r>
              <a:rPr lang="it-IT" sz="2600" dirty="0"/>
              <a:t>-educazione alimentare nelle scuole; </a:t>
            </a:r>
          </a:p>
          <a:p>
            <a:endParaRPr lang="it-IT" sz="2600" dirty="0"/>
          </a:p>
          <a:p>
            <a:pPr marL="342900" indent="-342900">
              <a:buFont typeface="Wingdings 3" charset="2"/>
              <a:buChar char=""/>
            </a:pPr>
            <a:r>
              <a:rPr lang="it-IT" sz="2600" dirty="0"/>
              <a:t>-adozione di stili di vita corretti;</a:t>
            </a:r>
          </a:p>
          <a:p>
            <a:endParaRPr lang="it-IT" sz="2600" dirty="0"/>
          </a:p>
          <a:p>
            <a:pPr marL="342900" indent="-342900">
              <a:buFont typeface="Wingdings 3" charset="2"/>
              <a:buChar char=""/>
            </a:pPr>
            <a:r>
              <a:rPr lang="it-IT" sz="2600" dirty="0"/>
              <a:t>-incentivare le imprese a concludere accordi commerciali per la riduzione delle quantità di grassi e zuccheri presenti negli alimenti.</a:t>
            </a:r>
          </a:p>
          <a:p>
            <a:endParaRPr lang="it-IT" sz="2600" dirty="0"/>
          </a:p>
          <a:p>
            <a:pPr marL="342900" indent="-342900">
              <a:buFont typeface="Wingdings 3" charset="2"/>
              <a:buChar char=""/>
            </a:pPr>
            <a:r>
              <a:rPr lang="it-IT" sz="2600" dirty="0"/>
              <a:t>Altri importanti effetti della fiscalità in ambito alimentare:</a:t>
            </a:r>
          </a:p>
          <a:p>
            <a:r>
              <a:rPr lang="it-IT" sz="2600" dirty="0"/>
              <a:t>	-TUTELA DEL “MADE IN …” </a:t>
            </a:r>
          </a:p>
          <a:p>
            <a:r>
              <a:rPr lang="it-IT" sz="2600" dirty="0"/>
              <a:t>	-LOTTA ALLE CONTRAFFAZIONI/FRODI ALIMENTARI</a:t>
            </a:r>
          </a:p>
          <a:p>
            <a:r>
              <a:rPr lang="it-IT" sz="2600" dirty="0"/>
              <a:t>	-BARRIERE TARIFFARIE / DOGANALI / NON TARIFFARIE che 	influenzano il 	transito delle merci da un Paese all’altro con 	evidenti riflessi 	sull’economia del Paese (dazi).</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6595" y="1638416"/>
            <a:ext cx="1657814" cy="1606589"/>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317" y="4137101"/>
            <a:ext cx="1953322" cy="1639231"/>
          </a:xfrm>
          <a:prstGeom prst="rect">
            <a:avLst/>
          </a:prstGeom>
        </p:spPr>
      </p:pic>
    </p:spTree>
    <p:extLst>
      <p:ext uri="{BB962C8B-B14F-4D97-AF65-F5344CB8AC3E}">
        <p14:creationId xmlns:p14="http://schemas.microsoft.com/office/powerpoint/2010/main" val="3943582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Forma e scopi dell’ imposizione </a:t>
            </a:r>
          </a:p>
        </p:txBody>
      </p:sp>
      <p:sp>
        <p:nvSpPr>
          <p:cNvPr id="4" name="Segnaposto contenuto 3"/>
          <p:cNvSpPr>
            <a:spLocks noGrp="1"/>
          </p:cNvSpPr>
          <p:nvPr>
            <p:ph sz="half" idx="2"/>
          </p:nvPr>
        </p:nvSpPr>
        <p:spPr>
          <a:xfrm>
            <a:off x="2481147" y="1299849"/>
            <a:ext cx="3944592" cy="3354060"/>
          </a:xfrm>
        </p:spPr>
        <p:txBody>
          <a:bodyPr/>
          <a:lstStyle/>
          <a:p>
            <a:r>
              <a:rPr lang="it-IT" dirty="0"/>
              <a:t>Tassazione mirata </a:t>
            </a:r>
          </a:p>
          <a:p>
            <a:r>
              <a:rPr lang="it-IT" dirty="0"/>
              <a:t>agire sui prezzi di tali cibi</a:t>
            </a:r>
          </a:p>
          <a:p>
            <a:r>
              <a:rPr lang="it-IT" dirty="0"/>
              <a:t>aumentare il costo di un determinato bene ritenuto dannoso per la salute o per l’ambiente </a:t>
            </a:r>
          </a:p>
          <a:p>
            <a:r>
              <a:rPr lang="it-IT" dirty="0"/>
              <a:t>Scopi extra fiscali (socio sanitari)</a:t>
            </a:r>
          </a:p>
          <a:p>
            <a:pPr marL="0" indent="0">
              <a:buNone/>
            </a:pPr>
            <a:endParaRPr lang="it-IT" dirty="0"/>
          </a:p>
          <a:p>
            <a:pPr marL="0" indent="0">
              <a:buNone/>
            </a:pPr>
            <a:endParaRPr lang="it-IT" dirty="0"/>
          </a:p>
        </p:txBody>
      </p:sp>
      <p:sp>
        <p:nvSpPr>
          <p:cNvPr id="6" name="Segnaposto contenuto 5"/>
          <p:cNvSpPr>
            <a:spLocks noGrp="1"/>
          </p:cNvSpPr>
          <p:nvPr>
            <p:ph sz="quarter" idx="4"/>
          </p:nvPr>
        </p:nvSpPr>
        <p:spPr>
          <a:xfrm>
            <a:off x="6508865" y="1299849"/>
            <a:ext cx="4653848" cy="2698573"/>
          </a:xfrm>
        </p:spPr>
        <p:txBody>
          <a:bodyPr>
            <a:normAutofit/>
          </a:bodyPr>
          <a:lstStyle/>
          <a:p>
            <a:r>
              <a:rPr lang="it-IT" dirty="0"/>
              <a:t>Non solo  procurare allo stato o agli enti locali risorse per garantire servizi pubblici ma indurre i consumatori a rivolgersi verso beni e servizi con minor impatto sul Pianeta</a:t>
            </a:r>
          </a:p>
          <a:p>
            <a:r>
              <a:rPr lang="it-IT" dirty="0"/>
              <a:t>contrastare il consumo di cibi giudicati nocivi per la salute e   quindi  ridurre i costi per la sanità pubblica</a:t>
            </a:r>
          </a:p>
        </p:txBody>
      </p:sp>
      <p:graphicFrame>
        <p:nvGraphicFramePr>
          <p:cNvPr id="3" name="Tabella 2"/>
          <p:cNvGraphicFramePr>
            <a:graphicFrameLocks noGrp="1"/>
          </p:cNvGraphicFramePr>
          <p:nvPr>
            <p:extLst>
              <p:ext uri="{D42A27DB-BD31-4B8C-83A1-F6EECF244321}">
                <p14:modId xmlns:p14="http://schemas.microsoft.com/office/powerpoint/2010/main" val="3428019879"/>
              </p:ext>
            </p:extLst>
          </p:nvPr>
        </p:nvGraphicFramePr>
        <p:xfrm>
          <a:off x="2592924" y="4488741"/>
          <a:ext cx="8128000" cy="199136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xmlns="" val="1623093365"/>
                    </a:ext>
                  </a:extLst>
                </a:gridCol>
              </a:tblGrid>
              <a:tr h="370840">
                <a:tc>
                  <a: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it-IT" sz="3600" b="0" kern="1200" dirty="0">
                          <a:solidFill>
                            <a:schemeClr val="tx1">
                              <a:lumMod val="85000"/>
                              <a:lumOff val="15000"/>
                            </a:schemeClr>
                          </a:solidFill>
                          <a:latin typeface="+mj-lt"/>
                          <a:ea typeface="+mj-ea"/>
                          <a:cs typeface="+mj-cs"/>
                        </a:rPr>
                        <a:t>Destinazione del gettito</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lang="it-IT" sz="1800" b="0" kern="1200" dirty="0">
                          <a:solidFill>
                            <a:schemeClr val="tx1">
                              <a:lumMod val="75000"/>
                              <a:lumOff val="25000"/>
                            </a:schemeClr>
                          </a:solidFill>
                          <a:latin typeface="+mn-lt"/>
                          <a:ea typeface="+mn-ea"/>
                          <a:cs typeface="+mn-cs"/>
                        </a:rPr>
                        <a:t>Sostenere politiche sanitarie </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lang="it-IT" sz="1800" b="0" kern="1200" dirty="0">
                          <a:solidFill>
                            <a:schemeClr val="tx1">
                              <a:lumMod val="75000"/>
                              <a:lumOff val="25000"/>
                            </a:schemeClr>
                          </a:solidFill>
                          <a:latin typeface="+mn-lt"/>
                          <a:ea typeface="+mn-ea"/>
                          <a:cs typeface="+mn-cs"/>
                        </a:rPr>
                        <a:t>Campagne informative di tutela della salute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it-IT" dirty="0"/>
                    </a:p>
                    <a:p>
                      <a:endParaRPr lang="it-IT" dirty="0"/>
                    </a:p>
                  </a:txBody>
                  <a:tcPr>
                    <a:noFill/>
                  </a:tcPr>
                </a:tc>
                <a:extLst>
                  <a:ext uri="{0D108BD9-81ED-4DB2-BD59-A6C34878D82A}">
                    <a16:rowId xmlns:a16="http://schemas.microsoft.com/office/drawing/2014/main" xmlns="" val="754130761"/>
                  </a:ext>
                </a:extLst>
              </a:tr>
            </a:tbl>
          </a:graphicData>
        </a:graphic>
      </p:graphicFrame>
    </p:spTree>
    <p:extLst>
      <p:ext uri="{BB962C8B-B14F-4D97-AF65-F5344CB8AC3E}">
        <p14:creationId xmlns:p14="http://schemas.microsoft.com/office/powerpoint/2010/main" val="1987000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13007" y="615940"/>
            <a:ext cx="3126740" cy="476902"/>
          </a:xfrm>
        </p:spPr>
        <p:txBody>
          <a:bodyPr>
            <a:normAutofit fontScale="90000"/>
          </a:bodyPr>
          <a:lstStyle/>
          <a:p>
            <a:r>
              <a:rPr lang="it-IT" b="1" dirty="0">
                <a:solidFill>
                  <a:srgbClr val="C00000"/>
                </a:solidFill>
                <a:effectLst>
                  <a:outerShdw blurRad="38100" dist="38100" dir="2700000" algn="tl">
                    <a:srgbClr val="000000">
                      <a:alpha val="43137"/>
                    </a:srgbClr>
                  </a:outerShdw>
                </a:effectLst>
              </a:rPr>
              <a:t>La Sugar tax </a:t>
            </a:r>
          </a:p>
        </p:txBody>
      </p:sp>
      <p:sp>
        <p:nvSpPr>
          <p:cNvPr id="3" name="Segnaposto contenuto 2"/>
          <p:cNvSpPr>
            <a:spLocks noGrp="1"/>
          </p:cNvSpPr>
          <p:nvPr>
            <p:ph idx="1"/>
          </p:nvPr>
        </p:nvSpPr>
        <p:spPr>
          <a:xfrm>
            <a:off x="1670756" y="1731662"/>
            <a:ext cx="4412802" cy="3314471"/>
          </a:xfrm>
        </p:spPr>
        <p:txBody>
          <a:bodyPr>
            <a:noAutofit/>
          </a:bodyPr>
          <a:lstStyle/>
          <a:p>
            <a:pPr algn="just"/>
            <a:r>
              <a:rPr lang="it-IT" sz="2400" dirty="0"/>
              <a:t>La legge di bilancio 2020, ai commi 661 e seguenti dell’art. 1, ha istituito </a:t>
            </a:r>
            <a:r>
              <a:rPr lang="it-IT" sz="2400" b="1" dirty="0"/>
              <a:t>un'imposta di consumo sulle bevande confezionate, prodotte con I' aggiunta di sostanze dolcificanti di origine naturale o sintetica</a:t>
            </a:r>
            <a:r>
              <a:rPr lang="it-IT" sz="2400" dirty="0"/>
              <a:t>: da qui l’etichetta giornalistica di “sugar tax”.</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400" y="1889707"/>
            <a:ext cx="5057422" cy="3890205"/>
          </a:xfrm>
          <a:prstGeom prst="rect">
            <a:avLst/>
          </a:prstGeom>
        </p:spPr>
      </p:pic>
    </p:spTree>
    <p:extLst>
      <p:ext uri="{BB962C8B-B14F-4D97-AF65-F5344CB8AC3E}">
        <p14:creationId xmlns:p14="http://schemas.microsoft.com/office/powerpoint/2010/main" val="2034200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Scopi e finalità : «Relazione illustrativa al d.d.l. di bilancio»  </a:t>
            </a:r>
            <a:br>
              <a:rPr lang="it-IT" dirty="0"/>
            </a:br>
            <a:endParaRPr lang="it-IT" dirty="0"/>
          </a:p>
        </p:txBody>
      </p:sp>
      <p:sp>
        <p:nvSpPr>
          <p:cNvPr id="3" name="Segnaposto contenuto 2"/>
          <p:cNvSpPr>
            <a:spLocks noGrp="1"/>
          </p:cNvSpPr>
          <p:nvPr>
            <p:ph idx="1"/>
          </p:nvPr>
        </p:nvSpPr>
        <p:spPr/>
        <p:txBody>
          <a:bodyPr>
            <a:normAutofit lnSpcReduction="10000"/>
          </a:bodyPr>
          <a:lstStyle/>
          <a:p>
            <a:r>
              <a:rPr lang="it-IT" dirty="0"/>
              <a:t>una simile misura sia “</a:t>
            </a:r>
            <a:r>
              <a:rPr lang="it-IT" i="1" dirty="0"/>
              <a:t>già applicata in altri Stati dell'Unione europea con la finalità principale di limitare, attraverso la penalizzazione fiscale, il consumo di bevande che hanno un elevato contenuto di sostanze edulcoranti aggiunte</a:t>
            </a:r>
            <a:r>
              <a:rPr lang="it-IT" dirty="0"/>
              <a:t>”. </a:t>
            </a:r>
          </a:p>
          <a:p>
            <a:r>
              <a:rPr lang="it-IT" dirty="0"/>
              <a:t>"</a:t>
            </a:r>
            <a:r>
              <a:rPr lang="it-IT" i="1" dirty="0"/>
              <a:t>il consumo elevato di tali bevande comporta, infatti, un sistematico apporto ulteriore di zuccheri nella dieta giornaliera degli individui, comportando un aumento potenziale di fenomeni quali l'aumento dell'obesità media della popolazione e la diffusione di malattie come il diabete</a:t>
            </a:r>
            <a:r>
              <a:rPr lang="it-IT" dirty="0"/>
              <a:t>”: conseguenze negative in termini di salute pubblica che occorrerebbe combattere anche “</a:t>
            </a:r>
            <a:r>
              <a:rPr lang="it-IT" i="1" dirty="0"/>
              <a:t>attraverso interventi di politica fiscale, finalizzati ad introdurre una tassazione delle medesime bevande che comporti un conseguente aumento del prezzo al consumatore pari ad almeno il 20 per cento</a:t>
            </a:r>
            <a:r>
              <a:rPr lang="it-IT" dirty="0"/>
              <a:t>”.</a:t>
            </a:r>
          </a:p>
          <a:p>
            <a:endParaRPr lang="it-IT" dirty="0"/>
          </a:p>
        </p:txBody>
      </p:sp>
    </p:spTree>
    <p:extLst>
      <p:ext uri="{BB962C8B-B14F-4D97-AF65-F5344CB8AC3E}">
        <p14:creationId xmlns:p14="http://schemas.microsoft.com/office/powerpoint/2010/main" val="560079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A quali bevande si applica?</a:t>
            </a:r>
            <a:br>
              <a:rPr lang="it-IT" dirty="0"/>
            </a:br>
            <a:endParaRPr lang="it-IT" dirty="0"/>
          </a:p>
        </p:txBody>
      </p:sp>
      <p:sp>
        <p:nvSpPr>
          <p:cNvPr id="3" name="Segnaposto contenuto 2"/>
          <p:cNvSpPr>
            <a:spLocks noGrp="1"/>
          </p:cNvSpPr>
          <p:nvPr>
            <p:ph idx="1"/>
          </p:nvPr>
        </p:nvSpPr>
        <p:spPr/>
        <p:txBody>
          <a:bodyPr>
            <a:normAutofit/>
          </a:bodyPr>
          <a:lstStyle/>
          <a:p>
            <a:r>
              <a:rPr lang="it-IT" b="1" dirty="0"/>
              <a:t>Bevande edulcorate</a:t>
            </a:r>
            <a:r>
              <a:rPr lang="it-IT" dirty="0"/>
              <a:t>: </a:t>
            </a:r>
          </a:p>
          <a:p>
            <a:r>
              <a:rPr lang="it-IT" b="1" dirty="0"/>
              <a:t>Definizione di bevande soggette ad imposizione</a:t>
            </a:r>
            <a:r>
              <a:rPr lang="it-IT" dirty="0"/>
              <a:t>: “</a:t>
            </a:r>
            <a:r>
              <a:rPr lang="it-IT" i="1" dirty="0"/>
              <a:t>i prodotti finiti e i prodotti predisposti per essere utilizzati come tali previa diluizione, rientranti nelle voci NC 2009 e 2202 della nomenclatura combinata dell'Unione europea (parametri tecnici), condizionati per la vendita, </a:t>
            </a:r>
            <a:r>
              <a:rPr lang="it-IT" b="1" i="1" dirty="0"/>
              <a:t>destinati al consumo alimentare umano, ottenuti con l'aggiunta di edulcoranti e aventi un titolo alcolometrico inferiore o uguale a 1,2 per cento in volume</a:t>
            </a:r>
            <a:r>
              <a:rPr lang="it-IT" b="1" dirty="0"/>
              <a:t>”. Esempio: </a:t>
            </a:r>
            <a:r>
              <a:rPr lang="it-IT" b="1" u="sng" dirty="0"/>
              <a:t>Fanta, Coca Cola, Schweppes</a:t>
            </a:r>
          </a:p>
          <a:p>
            <a:r>
              <a:rPr lang="it-IT" dirty="0"/>
              <a:t>Per </a:t>
            </a:r>
            <a:r>
              <a:rPr lang="it-IT" b="1" dirty="0"/>
              <a:t>edulcorante</a:t>
            </a:r>
            <a:r>
              <a:rPr lang="it-IT" dirty="0"/>
              <a:t> – “</a:t>
            </a:r>
            <a:r>
              <a:rPr lang="it-IT" i="1" dirty="0"/>
              <a:t>si intende qualsiasi sostanza, di origine naturale o sintetica, in grado di conferire sapore dolce alle bevande</a:t>
            </a:r>
            <a:r>
              <a:rPr lang="it-IT" dirty="0"/>
              <a:t>”.</a:t>
            </a:r>
          </a:p>
          <a:p>
            <a:endParaRPr lang="it-IT" dirty="0"/>
          </a:p>
        </p:txBody>
      </p:sp>
    </p:spTree>
    <p:extLst>
      <p:ext uri="{BB962C8B-B14F-4D97-AF65-F5344CB8AC3E}">
        <p14:creationId xmlns:p14="http://schemas.microsoft.com/office/powerpoint/2010/main" val="2388675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A quali bevande si applica?</a:t>
            </a:r>
            <a:br>
              <a:rPr lang="it-IT" dirty="0"/>
            </a:br>
            <a:endParaRPr lang="it-IT" dirty="0"/>
          </a:p>
        </p:txBody>
      </p:sp>
      <p:sp>
        <p:nvSpPr>
          <p:cNvPr id="3" name="Segnaposto contenuto 2"/>
          <p:cNvSpPr>
            <a:spLocks noGrp="1"/>
          </p:cNvSpPr>
          <p:nvPr>
            <p:ph idx="1"/>
          </p:nvPr>
        </p:nvSpPr>
        <p:spPr>
          <a:xfrm>
            <a:off x="2592925" y="1905000"/>
            <a:ext cx="8915400" cy="3777622"/>
          </a:xfrm>
        </p:spPr>
        <p:txBody>
          <a:bodyPr>
            <a:normAutofit/>
          </a:bodyPr>
          <a:lstStyle/>
          <a:p>
            <a:r>
              <a:rPr lang="it-IT" dirty="0"/>
              <a:t>“</a:t>
            </a:r>
            <a:r>
              <a:rPr lang="it-IT" b="1" dirty="0"/>
              <a:t>contenenti oltre una certa quantità di zuccheri/dolcificanti</a:t>
            </a:r>
          </a:p>
          <a:p>
            <a:pPr marL="0" indent="0">
              <a:buNone/>
            </a:pPr>
            <a:r>
              <a:rPr lang="it-IT" dirty="0"/>
              <a:t>(l’elencazione delle sostanze dolcificanti/edulcoranti è rimessa ad un decreto interdirettoriale del Ministero dell'economia e delle finanze e del Ministero della salute, da emanare entro trenta giorni dalla data di entrata in vigore della legge di bilancio 2020.</a:t>
            </a:r>
          </a:p>
          <a:p>
            <a:r>
              <a:rPr lang="it-IT" dirty="0"/>
              <a:t>“</a:t>
            </a:r>
            <a:r>
              <a:rPr lang="it-IT" b="1" dirty="0"/>
              <a:t>aggiunta di edulcoranti</a:t>
            </a:r>
            <a:r>
              <a:rPr lang="it-IT" dirty="0"/>
              <a:t>” –</a:t>
            </a:r>
          </a:p>
          <a:p>
            <a:r>
              <a:rPr lang="it-IT" dirty="0"/>
              <a:t>– </a:t>
            </a:r>
            <a:r>
              <a:rPr lang="it-IT" b="1" dirty="0"/>
              <a:t>l’imposta non si applica alle bevande contenenti zuccheri propri.</a:t>
            </a:r>
          </a:p>
          <a:p>
            <a:pPr marL="0" indent="0">
              <a:buNone/>
            </a:pPr>
            <a:r>
              <a:rPr lang="it-IT" b="1" dirty="0"/>
              <a:t>(</a:t>
            </a:r>
            <a:r>
              <a:rPr lang="it-IT" dirty="0"/>
              <a:t>Esempio: The, infusi, bevande di riso, socia, mandorle, cocco ecc,)</a:t>
            </a:r>
          </a:p>
          <a:p>
            <a:endParaRPr lang="it-IT" dirty="0"/>
          </a:p>
        </p:txBody>
      </p:sp>
    </p:spTree>
    <p:extLst>
      <p:ext uri="{BB962C8B-B14F-4D97-AF65-F5344CB8AC3E}">
        <p14:creationId xmlns:p14="http://schemas.microsoft.com/office/powerpoint/2010/main" val="1925879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 Esenzioni</a:t>
            </a:r>
            <a:br>
              <a:rPr lang="it-IT" dirty="0"/>
            </a:br>
            <a:endParaRPr lang="it-IT" dirty="0"/>
          </a:p>
        </p:txBody>
      </p:sp>
      <p:sp>
        <p:nvSpPr>
          <p:cNvPr id="3" name="Segnaposto contenuto 2"/>
          <p:cNvSpPr>
            <a:spLocks noGrp="1"/>
          </p:cNvSpPr>
          <p:nvPr>
            <p:ph idx="1"/>
          </p:nvPr>
        </p:nvSpPr>
        <p:spPr>
          <a:xfrm>
            <a:off x="2592925" y="1905000"/>
            <a:ext cx="8915400" cy="3777622"/>
          </a:xfrm>
        </p:spPr>
        <p:txBody>
          <a:bodyPr>
            <a:normAutofit/>
          </a:bodyPr>
          <a:lstStyle/>
          <a:p>
            <a:endParaRPr lang="it-IT" dirty="0"/>
          </a:p>
          <a:p>
            <a:r>
              <a:rPr lang="it-IT" dirty="0"/>
              <a:t>Sono sottratte ad imposizione:</a:t>
            </a:r>
          </a:p>
          <a:p>
            <a:pPr>
              <a:buFont typeface="Wingdings" panose="05000000000000000000" pitchFamily="2" charset="2"/>
              <a:buChar char="ü"/>
            </a:pPr>
            <a:r>
              <a:rPr lang="it-IT" b="1" u="sng" dirty="0"/>
              <a:t>le bevande edulcorate destinate al consumo in altri Paesi dell’Ue </a:t>
            </a:r>
            <a:r>
              <a:rPr lang="it-IT" b="1" dirty="0"/>
              <a:t>o all’esportazione verso Paesi terzi </a:t>
            </a:r>
            <a:r>
              <a:rPr lang="it-IT" dirty="0"/>
              <a:t>(per  non alterare il funzionamento del mercato dell'Ue e non danneggiare, in termini di concorrenzialità, le imprese nazionali che vendono i propri prodotti in Paesi terzi);</a:t>
            </a:r>
          </a:p>
          <a:p>
            <a:pPr>
              <a:buFont typeface="Wingdings" panose="05000000000000000000" pitchFamily="2" charset="2"/>
              <a:buChar char="ü"/>
            </a:pPr>
            <a:r>
              <a:rPr lang="it-IT" b="1" u="sng" dirty="0"/>
              <a:t>bevande che presentino un modesto contenuto di edulcoranti</a:t>
            </a:r>
            <a:r>
              <a:rPr lang="it-IT" dirty="0"/>
              <a:t>: rientrano nell’esenzione le bevande il cui quantitativo di zuccheri non sia superiore a 25 g/l per i prodotti finiti e a 125 g/kg per i prodotti predisposti ad essere utilizzati previa diluizione.</a:t>
            </a:r>
          </a:p>
          <a:p>
            <a:pPr>
              <a:buFont typeface="Wingdings" panose="05000000000000000000" pitchFamily="2" charset="2"/>
              <a:buChar char="ü"/>
            </a:pPr>
            <a:endParaRPr lang="it-IT" dirty="0"/>
          </a:p>
        </p:txBody>
      </p:sp>
    </p:spTree>
    <p:extLst>
      <p:ext uri="{BB962C8B-B14F-4D97-AF65-F5344CB8AC3E}">
        <p14:creationId xmlns:p14="http://schemas.microsoft.com/office/powerpoint/2010/main" val="2583639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57549" y="657976"/>
            <a:ext cx="4530364" cy="764423"/>
          </a:xfrm>
        </p:spPr>
        <p:txBody>
          <a:bodyPr>
            <a:normAutofit fontScale="90000"/>
          </a:bodyPr>
          <a:lstStyle/>
          <a:p>
            <a:r>
              <a:rPr lang="it-IT" dirty="0"/>
              <a:t> Misura dell’imposta</a:t>
            </a:r>
            <a:br>
              <a:rPr lang="it-IT" dirty="0"/>
            </a:br>
            <a:r>
              <a:rPr lang="it-IT" dirty="0"/>
              <a:t/>
            </a:r>
            <a:br>
              <a:rPr lang="it-IT" dirty="0"/>
            </a:b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9272" y="1267576"/>
            <a:ext cx="5060392" cy="4546202"/>
          </a:xfrm>
          <a:prstGeom prst="rect">
            <a:avLst/>
          </a:prstGeom>
        </p:spPr>
      </p:pic>
      <p:sp>
        <p:nvSpPr>
          <p:cNvPr id="3" name="Segnaposto contenuto 2"/>
          <p:cNvSpPr>
            <a:spLocks noGrp="1"/>
          </p:cNvSpPr>
          <p:nvPr>
            <p:ph idx="1"/>
          </p:nvPr>
        </p:nvSpPr>
        <p:spPr>
          <a:xfrm>
            <a:off x="1309511" y="1521176"/>
            <a:ext cx="5091289" cy="4518379"/>
          </a:xfrm>
        </p:spPr>
        <p:txBody>
          <a:bodyPr>
            <a:normAutofit lnSpcReduction="10000"/>
          </a:bodyPr>
          <a:lstStyle/>
          <a:p>
            <a:pPr algn="just"/>
            <a:r>
              <a:rPr lang="it-IT" dirty="0"/>
              <a:t>Al fine di tener conto delle varie modalità di produzione e commercializzazione delle bevande soggette ad imposizione, il legislatore ha previsto che l’imposta sia applicata secondo due distinte misure, e cioè:</a:t>
            </a:r>
          </a:p>
          <a:p>
            <a:pPr>
              <a:buFont typeface="Wingdings" panose="05000000000000000000" pitchFamily="2" charset="2"/>
              <a:buChar char="ü"/>
            </a:pPr>
            <a:r>
              <a:rPr lang="it-IT" dirty="0"/>
              <a:t>euro 10,00 per ettolitro, per i prodotti finiti;</a:t>
            </a:r>
          </a:p>
          <a:p>
            <a:pPr algn="just">
              <a:buFont typeface="Wingdings" panose="05000000000000000000" pitchFamily="2" charset="2"/>
              <a:buChar char="ü"/>
            </a:pPr>
            <a:r>
              <a:rPr lang="it-IT" dirty="0"/>
              <a:t>euro 0,25 per chilogrammo, per i prodotti predisposti ad essere utilizzati previa diluizione.</a:t>
            </a:r>
          </a:p>
          <a:p>
            <a:pPr marL="0" indent="0">
              <a:buNone/>
            </a:pPr>
            <a:r>
              <a:rPr lang="it-IT" b="1" dirty="0"/>
              <a:t>In pratica:</a:t>
            </a:r>
          </a:p>
          <a:p>
            <a:pPr marL="0" indent="0">
              <a:buNone/>
            </a:pPr>
            <a:r>
              <a:rPr lang="it-IT" b="1" dirty="0"/>
              <a:t>Una tassa da 10 cent. al litro per bevande che contengono oltre 25 grammi di zucchero = 3 cent. per una lattina da 330 ml</a:t>
            </a:r>
          </a:p>
          <a:p>
            <a:pPr marL="0" indent="0">
              <a:buNone/>
            </a:pPr>
            <a:endParaRPr lang="it-IT" dirty="0"/>
          </a:p>
          <a:p>
            <a:pPr>
              <a:buFont typeface="Wingdings" panose="05000000000000000000" pitchFamily="2" charset="2"/>
              <a:buChar char="ü"/>
            </a:pPr>
            <a:endParaRPr lang="it-IT" dirty="0"/>
          </a:p>
        </p:txBody>
      </p:sp>
    </p:spTree>
    <p:extLst>
      <p:ext uri="{BB962C8B-B14F-4D97-AF65-F5344CB8AC3E}">
        <p14:creationId xmlns:p14="http://schemas.microsoft.com/office/powerpoint/2010/main" val="183722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31680" y="714421"/>
            <a:ext cx="8911687" cy="878119"/>
          </a:xfrm>
        </p:spPr>
        <p:txBody>
          <a:bodyPr>
            <a:normAutofit fontScale="90000"/>
          </a:bodyPr>
          <a:lstStyle/>
          <a:p>
            <a:r>
              <a:rPr lang="it-IT" dirty="0"/>
              <a:t> Le sanzioni</a:t>
            </a:r>
            <a:br>
              <a:rPr lang="it-IT" dirty="0"/>
            </a:br>
            <a:r>
              <a:rPr lang="it-IT" dirty="0"/>
              <a:t/>
            </a:r>
            <a:br>
              <a:rPr lang="it-IT" dirty="0"/>
            </a:br>
            <a:endParaRPr lang="it-IT" dirty="0"/>
          </a:p>
        </p:txBody>
      </p:sp>
      <p:sp>
        <p:nvSpPr>
          <p:cNvPr id="3" name="Segnaposto contenuto 2"/>
          <p:cNvSpPr>
            <a:spLocks noGrp="1"/>
          </p:cNvSpPr>
          <p:nvPr>
            <p:ph idx="1"/>
          </p:nvPr>
        </p:nvSpPr>
        <p:spPr>
          <a:xfrm>
            <a:off x="1775987" y="1796781"/>
            <a:ext cx="5272781" cy="3777622"/>
          </a:xfrm>
        </p:spPr>
        <p:txBody>
          <a:bodyPr>
            <a:normAutofit/>
          </a:bodyPr>
          <a:lstStyle/>
          <a:p>
            <a:pPr algn="just"/>
            <a:r>
              <a:rPr lang="it-IT" dirty="0"/>
              <a:t>Le attività di </a:t>
            </a:r>
            <a:r>
              <a:rPr lang="it-IT" b="1" dirty="0"/>
              <a:t>accertamento, di verifica </a:t>
            </a:r>
            <a:r>
              <a:rPr lang="it-IT" dirty="0"/>
              <a:t>e di </a:t>
            </a:r>
            <a:r>
              <a:rPr lang="it-IT" b="1" dirty="0"/>
              <a:t>controllo</a:t>
            </a:r>
            <a:r>
              <a:rPr lang="it-IT" dirty="0"/>
              <a:t> sono demandate </a:t>
            </a:r>
            <a:r>
              <a:rPr lang="it-IT" b="1" dirty="0"/>
              <a:t>all’Agenzia delle dogane e dei monopoli:</a:t>
            </a:r>
          </a:p>
          <a:p>
            <a:pPr algn="just"/>
            <a:endParaRPr lang="it-IT" b="1" dirty="0"/>
          </a:p>
          <a:p>
            <a:pPr algn="just"/>
            <a:r>
              <a:rPr lang="it-IT" dirty="0"/>
              <a:t>la stessa Agenzia e la Guardia di finanza potranno procedere ad accessi presso i luoghi di produzione, stoccaggio e confezionamento delle bevande soggette ad imposta al fine di acquisire elementi utili alla corretta applicazione della normativa in esame.</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3491" y="1592540"/>
            <a:ext cx="3900195" cy="3396342"/>
          </a:xfrm>
          <a:prstGeom prst="rect">
            <a:avLst/>
          </a:prstGeom>
        </p:spPr>
      </p:pic>
    </p:spTree>
    <p:extLst>
      <p:ext uri="{BB962C8B-B14F-4D97-AF65-F5344CB8AC3E}">
        <p14:creationId xmlns:p14="http://schemas.microsoft.com/office/powerpoint/2010/main" val="2528670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4" y="624109"/>
            <a:ext cx="8790693" cy="1589003"/>
          </a:xfrm>
        </p:spPr>
        <p:txBody>
          <a:bodyPr>
            <a:normAutofit fontScale="90000"/>
          </a:bodyPr>
          <a:lstStyle/>
          <a:p>
            <a:r>
              <a:rPr lang="it-IT" dirty="0"/>
              <a:t>Tassare il c.d. cibo spazzatura e incentivare frutta e verdura è efficace per promuovere un’alimentazione più sana?</a:t>
            </a:r>
            <a:br>
              <a:rPr lang="it-IT" dirty="0"/>
            </a:br>
            <a:endParaRPr lang="it-IT" dirty="0"/>
          </a:p>
        </p:txBody>
      </p:sp>
      <p:pic>
        <p:nvPicPr>
          <p:cNvPr id="7" name="Segnaposto contenuto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92924" y="2544417"/>
            <a:ext cx="3516328" cy="2875721"/>
          </a:xfrm>
        </p:spPr>
      </p:pic>
      <p:pic>
        <p:nvPicPr>
          <p:cNvPr id="8" name="Segnaposto contenuto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79026" y="2544418"/>
            <a:ext cx="3400078" cy="2875721"/>
          </a:xfrm>
          <a:blipFill>
            <a:blip r:embed="rId4">
              <a:alphaModFix amt="26000"/>
            </a:blip>
            <a:stretch>
              <a:fillRect/>
            </a:stretch>
          </a:blipFill>
        </p:spPr>
      </p:pic>
    </p:spTree>
    <p:extLst>
      <p:ext uri="{BB962C8B-B14F-4D97-AF65-F5344CB8AC3E}">
        <p14:creationId xmlns:p14="http://schemas.microsoft.com/office/powerpoint/2010/main" val="2325798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5000" b="-15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878119"/>
          </a:xfrm>
        </p:spPr>
        <p:txBody>
          <a:bodyPr>
            <a:normAutofit fontScale="90000"/>
          </a:bodyPr>
          <a:lstStyle/>
          <a:p>
            <a:r>
              <a:rPr lang="it-IT" dirty="0"/>
              <a:t> </a:t>
            </a:r>
            <a:r>
              <a:rPr lang="it-IT" dirty="0">
                <a:solidFill>
                  <a:schemeClr val="tx1"/>
                </a:solidFill>
              </a:rPr>
              <a:t>Le sanzioni</a:t>
            </a:r>
            <a:br>
              <a:rPr lang="it-IT" dirty="0">
                <a:solidFill>
                  <a:schemeClr val="tx1"/>
                </a:solidFill>
              </a:rPr>
            </a:br>
            <a:r>
              <a:rPr lang="it-IT" dirty="0">
                <a:solidFill>
                  <a:schemeClr val="tx1"/>
                </a:solidFill>
              </a:rPr>
              <a:t/>
            </a:r>
            <a:br>
              <a:rPr lang="it-IT" dirty="0">
                <a:solidFill>
                  <a:schemeClr val="tx1"/>
                </a:solidFill>
              </a:rPr>
            </a:br>
            <a:endParaRPr lang="it-IT" dirty="0">
              <a:solidFill>
                <a:schemeClr val="tx1"/>
              </a:solidFill>
            </a:endParaRPr>
          </a:p>
        </p:txBody>
      </p:sp>
      <p:sp>
        <p:nvSpPr>
          <p:cNvPr id="3" name="Segnaposto contenuto 2"/>
          <p:cNvSpPr>
            <a:spLocks noGrp="1"/>
          </p:cNvSpPr>
          <p:nvPr>
            <p:ph idx="1"/>
          </p:nvPr>
        </p:nvSpPr>
        <p:spPr>
          <a:xfrm>
            <a:off x="2592925" y="1905000"/>
            <a:ext cx="8915400" cy="3777622"/>
          </a:xfrm>
          <a:solidFill>
            <a:srgbClr val="FFFFFF">
              <a:alpha val="34000"/>
            </a:srgbClr>
          </a:solidFill>
        </p:spPr>
        <p:txBody>
          <a:bodyPr>
            <a:normAutofit/>
          </a:bodyPr>
          <a:lstStyle/>
          <a:p>
            <a:endParaRPr lang="it-IT" b="1" dirty="0"/>
          </a:p>
          <a:p>
            <a:r>
              <a:rPr lang="it-IT" b="1" dirty="0"/>
              <a:t>Il comma 674 dell’art. 1, L. 160/2019, stabilisce che:</a:t>
            </a:r>
          </a:p>
          <a:p>
            <a:pPr>
              <a:buFont typeface="Courier New" panose="02070309020205020404" pitchFamily="49" charset="0"/>
              <a:buChar char="o"/>
            </a:pPr>
            <a:r>
              <a:rPr lang="it-IT" b="1" dirty="0"/>
              <a:t> il mancato pagamento dell'imposta è punito con la sanzione amministrativa dal doppio al decuplo dell'imposta evasa, non inferiore comunque ad euro 500,00;</a:t>
            </a:r>
          </a:p>
          <a:p>
            <a:pPr>
              <a:buFont typeface="Courier New" panose="02070309020205020404" pitchFamily="49" charset="0"/>
              <a:buChar char="o"/>
            </a:pPr>
            <a:r>
              <a:rPr lang="it-IT" b="1" dirty="0"/>
              <a:t>  il tardivo pagamento dell'imposta è punito con la sanzione amministrativa pari al 30% dell'imposta dovuta, non inferiore comunque ad euro 250,00;</a:t>
            </a:r>
          </a:p>
          <a:p>
            <a:pPr>
              <a:buFont typeface="Courier New" panose="02070309020205020404" pitchFamily="49" charset="0"/>
              <a:buChar char="o"/>
            </a:pPr>
            <a:r>
              <a:rPr lang="it-IT" b="1" dirty="0"/>
              <a:t> la tardiva presentazione della dichiarazione mensile ed ogni altra violazione non rientrante nelle precedenti ipotesi sono punite con la sanzione amministrativa da euro 500,00 ad euro 5.000,00.</a:t>
            </a:r>
          </a:p>
        </p:txBody>
      </p:sp>
    </p:spTree>
    <p:extLst>
      <p:ext uri="{BB962C8B-B14F-4D97-AF65-F5344CB8AC3E}">
        <p14:creationId xmlns:p14="http://schemas.microsoft.com/office/powerpoint/2010/main" val="807543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Sugar Tax:     </a:t>
            </a:r>
            <a:r>
              <a:rPr lang="it-IT" dirty="0"/>
              <a:t>tassa pensata per disincentivare il consumo di zuccheri </a:t>
            </a:r>
          </a:p>
        </p:txBody>
      </p:sp>
      <p:pic>
        <p:nvPicPr>
          <p:cNvPr id="4" name="Segnaposto contenuto 3"/>
          <p:cNvPicPr>
            <a:picLocks noGrp="1" noChangeAspect="1"/>
          </p:cNvPicPr>
          <p:nvPr>
            <p:ph idx="1"/>
          </p:nvPr>
        </p:nvPicPr>
        <p:blipFill>
          <a:blip r:embed="rId2"/>
          <a:stretch>
            <a:fillRect/>
          </a:stretch>
        </p:blipFill>
        <p:spPr>
          <a:xfrm>
            <a:off x="2592925" y="2133599"/>
            <a:ext cx="7296142" cy="4097867"/>
          </a:xfrm>
          <a:prstGeom prst="rect">
            <a:avLst/>
          </a:prstGeom>
        </p:spPr>
      </p:pic>
    </p:spTree>
    <p:extLst>
      <p:ext uri="{BB962C8B-B14F-4D97-AF65-F5344CB8AC3E}">
        <p14:creationId xmlns:p14="http://schemas.microsoft.com/office/powerpoint/2010/main" val="2500389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703132"/>
            <a:ext cx="8911687" cy="1656245"/>
          </a:xfrm>
          <a:solidFill>
            <a:schemeClr val="accent1"/>
          </a:solidFill>
        </p:spPr>
        <p:txBody>
          <a:bodyPr>
            <a:noAutofit/>
          </a:bodyPr>
          <a:lstStyle/>
          <a:p>
            <a:r>
              <a:rPr lang="it-IT" sz="2400" b="1" dirty="0">
                <a:solidFill>
                  <a:schemeClr val="accent2">
                    <a:lumMod val="20000"/>
                    <a:lumOff val="80000"/>
                  </a:schemeClr>
                </a:solidFill>
              </a:rPr>
              <a:t>La tassazione sulle bevande zuccherate è stata introdotta in diversi paesi (ad oggi sono 39 nel mondo), sempre con lo scopo di ridurre i quantitativi di zucchero </a:t>
            </a:r>
            <a:r>
              <a:rPr lang="it-IT" sz="2400" b="1" dirty="0" err="1">
                <a:solidFill>
                  <a:schemeClr val="accent2">
                    <a:lumMod val="20000"/>
                    <a:lumOff val="80000"/>
                  </a:schemeClr>
                </a:solidFill>
              </a:rPr>
              <a:t>im</a:t>
            </a:r>
            <a:r>
              <a:rPr lang="it-IT" sz="2400" b="1" dirty="0">
                <a:solidFill>
                  <a:schemeClr val="accent2">
                    <a:lumMod val="20000"/>
                    <a:lumOff val="80000"/>
                  </a:schemeClr>
                </a:solidFill>
              </a:rPr>
              <a:t> piegati dai produttori:</a:t>
            </a:r>
          </a:p>
        </p:txBody>
      </p:sp>
      <p:sp>
        <p:nvSpPr>
          <p:cNvPr id="3" name="Segnaposto contenuto 2"/>
          <p:cNvSpPr>
            <a:spLocks noGrp="1"/>
          </p:cNvSpPr>
          <p:nvPr>
            <p:ph idx="1"/>
          </p:nvPr>
        </p:nvSpPr>
        <p:spPr>
          <a:xfrm>
            <a:off x="2592925" y="2683934"/>
            <a:ext cx="8915400" cy="3186289"/>
          </a:xfrm>
        </p:spPr>
        <p:txBody>
          <a:bodyPr>
            <a:normAutofit fontScale="40000" lnSpcReduction="20000"/>
          </a:bodyPr>
          <a:lstStyle/>
          <a:p>
            <a:pPr>
              <a:lnSpc>
                <a:spcPct val="107000"/>
              </a:lnSpc>
              <a:spcAft>
                <a:spcPts val="800"/>
              </a:spcAft>
            </a:pPr>
            <a:r>
              <a:rPr lang="it-IT" sz="3800" b="1" dirty="0">
                <a:latin typeface="Century Gothic" panose="020B0502020202020204" pitchFamily="34" charset="0"/>
                <a:ea typeface="Calibri" panose="020F0502020204030204" pitchFamily="34" charset="0"/>
                <a:cs typeface="Times New Roman" panose="02020603050405020304" pitchFamily="18" charset="0"/>
              </a:rPr>
              <a:t>Francia</a:t>
            </a:r>
            <a:r>
              <a:rPr lang="it-IT" sz="3800" dirty="0">
                <a:latin typeface="Century Gothic" panose="020B0502020202020204" pitchFamily="34" charset="0"/>
                <a:ea typeface="Calibri" panose="020F0502020204030204" pitchFamily="34" charset="0"/>
                <a:cs typeface="Times New Roman" panose="02020603050405020304" pitchFamily="18" charset="0"/>
              </a:rPr>
              <a:t>: Soda Tax  &gt; viene applicata in proporzione alla quantità di zucchero contenuta nella bevanda: sotto i gr.10 è di 3 cent.al litro, fino a 20 gr. 3,5 cent. fino ad arrivare a 23 cent. per contenuto di zuccheri pari a 150 gr. </a:t>
            </a:r>
            <a:r>
              <a:rPr lang="it-IT" sz="3800" b="1" dirty="0">
                <a:latin typeface="Century Gothic" panose="020B0502020202020204" pitchFamily="34" charset="0"/>
                <a:ea typeface="Calibri" panose="020F0502020204030204" pitchFamily="34" charset="0"/>
                <a:cs typeface="Times New Roman" panose="02020603050405020304" pitchFamily="18" charset="0"/>
              </a:rPr>
              <a:t>Risultato</a:t>
            </a:r>
            <a:r>
              <a:rPr lang="it-IT" sz="3800" dirty="0">
                <a:latin typeface="Century Gothic" panose="020B0502020202020204" pitchFamily="34" charset="0"/>
                <a:ea typeface="Calibri" panose="020F0502020204030204" pitchFamily="34" charset="0"/>
                <a:cs typeface="Times New Roman" panose="02020603050405020304" pitchFamily="18" charset="0"/>
              </a:rPr>
              <a:t>: i produttori hanno ridotto notevolmente il quantitativo di zuccheri tanto che la lattina di Fanta, tassata circa 2 centesimi, ha un contenuto di zuccheri pari a circa la metà di quella italiana (39 gr. di zucchero nella Fanta venduta in Italia e 21 gr. in quella venduta in Francia).</a:t>
            </a:r>
          </a:p>
          <a:p>
            <a:pPr>
              <a:lnSpc>
                <a:spcPct val="107000"/>
              </a:lnSpc>
              <a:spcAft>
                <a:spcPts val="800"/>
              </a:spcAft>
            </a:pPr>
            <a:r>
              <a:rPr lang="it-IT" sz="3800" b="1" dirty="0">
                <a:latin typeface="Century Gothic" panose="020B0502020202020204" pitchFamily="34" charset="0"/>
                <a:ea typeface="Calibri" panose="020F0502020204030204" pitchFamily="34" charset="0"/>
                <a:cs typeface="Times New Roman" panose="02020603050405020304" pitchFamily="18" charset="0"/>
              </a:rPr>
              <a:t>Gran Bretagna</a:t>
            </a:r>
            <a:r>
              <a:rPr lang="it-IT" sz="3800" dirty="0">
                <a:latin typeface="Century Gothic" panose="020B0502020202020204" pitchFamily="34" charset="0"/>
                <a:ea typeface="Calibri" panose="020F0502020204030204" pitchFamily="34" charset="0"/>
                <a:cs typeface="Times New Roman" panose="02020603050405020304" pitchFamily="18" charset="0"/>
              </a:rPr>
              <a:t>: Soft Drinks Industry Levy  &gt; 20 centesimi al litro per bevande che contengono tra i 50 e gli 80 grammi di zucchero e 25 centesimi oltre gli 80 grammi. </a:t>
            </a:r>
            <a:r>
              <a:rPr lang="it-IT" sz="3800" b="1" dirty="0">
                <a:latin typeface="Century Gothic" panose="020B0502020202020204" pitchFamily="34" charset="0"/>
                <a:ea typeface="Calibri" panose="020F0502020204030204" pitchFamily="34" charset="0"/>
                <a:cs typeface="Times New Roman" panose="02020603050405020304" pitchFamily="18" charset="0"/>
              </a:rPr>
              <a:t>Risultato: </a:t>
            </a:r>
            <a:r>
              <a:rPr lang="it-IT" sz="3800" dirty="0">
                <a:latin typeface="Century Gothic" panose="020B0502020202020204" pitchFamily="34" charset="0"/>
                <a:ea typeface="Calibri" panose="020F0502020204030204" pitchFamily="34" charset="0"/>
                <a:cs typeface="Times New Roman" panose="02020603050405020304" pitchFamily="18" charset="0"/>
              </a:rPr>
              <a:t>Fanta e Schweppes inglesi sono scese sotto i 50 grammi (15 </a:t>
            </a:r>
            <a:r>
              <a:rPr lang="it-IT" sz="3800">
                <a:latin typeface="Century Gothic" panose="020B0502020202020204" pitchFamily="34" charset="0"/>
                <a:ea typeface="Calibri" panose="020F0502020204030204" pitchFamily="34" charset="0"/>
                <a:cs typeface="Times New Roman" panose="02020603050405020304" pitchFamily="18" charset="0"/>
              </a:rPr>
              <a:t>gr.) e </a:t>
            </a:r>
            <a:r>
              <a:rPr lang="it-IT" sz="3800" dirty="0">
                <a:latin typeface="Century Gothic" panose="020B0502020202020204" pitchFamily="34" charset="0"/>
                <a:ea typeface="Calibri" panose="020F0502020204030204" pitchFamily="34" charset="0"/>
                <a:cs typeface="Times New Roman" panose="02020603050405020304" pitchFamily="18" charset="0"/>
              </a:rPr>
              <a:t>quindi sono esenti dalla tassa, mentre la Coca Cola paga una tassa di 9 cent. a lattina da 330 ml</a:t>
            </a:r>
            <a:r>
              <a:rPr lang="it-IT" sz="3800" dirty="0">
                <a:latin typeface="Calibri" panose="020F0502020204030204" pitchFamily="34" charset="0"/>
                <a:ea typeface="Calibri" panose="020F0502020204030204" pitchFamily="34" charset="0"/>
                <a:cs typeface="Times New Roman" panose="02020603050405020304" pitchFamily="18" charset="0"/>
              </a:rPr>
              <a:t>.</a:t>
            </a:r>
          </a:p>
          <a:p>
            <a:endParaRPr lang="it-IT" dirty="0"/>
          </a:p>
        </p:txBody>
      </p:sp>
    </p:spTree>
    <p:extLst>
      <p:ext uri="{BB962C8B-B14F-4D97-AF65-F5344CB8AC3E}">
        <p14:creationId xmlns:p14="http://schemas.microsoft.com/office/powerpoint/2010/main" val="2635548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104" y="1557867"/>
            <a:ext cx="9704389" cy="5136444"/>
          </a:xfrm>
          <a:prstGeom prst="rect">
            <a:avLst/>
          </a:prstGeom>
        </p:spPr>
      </p:pic>
      <p:graphicFrame>
        <p:nvGraphicFramePr>
          <p:cNvPr id="3" name="Tabella 2"/>
          <p:cNvGraphicFramePr>
            <a:graphicFrameLocks noGrp="1"/>
          </p:cNvGraphicFramePr>
          <p:nvPr>
            <p:extLst>
              <p:ext uri="{D42A27DB-BD31-4B8C-83A1-F6EECF244321}">
                <p14:modId xmlns:p14="http://schemas.microsoft.com/office/powerpoint/2010/main" val="1658028744"/>
              </p:ext>
            </p:extLst>
          </p:nvPr>
        </p:nvGraphicFramePr>
        <p:xfrm>
          <a:off x="2088445" y="335844"/>
          <a:ext cx="9551047" cy="1222023"/>
        </p:xfrm>
        <a:graphic>
          <a:graphicData uri="http://schemas.openxmlformats.org/drawingml/2006/table">
            <a:tbl>
              <a:tblPr firstRow="1" bandRow="1">
                <a:tableStyleId>{5C22544A-7EE6-4342-B048-85BDC9FD1C3A}</a:tableStyleId>
              </a:tblPr>
              <a:tblGrid>
                <a:gridCol w="9551047">
                  <a:extLst>
                    <a:ext uri="{9D8B030D-6E8A-4147-A177-3AD203B41FA5}">
                      <a16:colId xmlns:a16="http://schemas.microsoft.com/office/drawing/2014/main" xmlns="" val="2327556362"/>
                    </a:ext>
                  </a:extLst>
                </a:gridCol>
              </a:tblGrid>
              <a:tr h="12220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dirty="0"/>
                        <a:t>Una</a:t>
                      </a:r>
                      <a:r>
                        <a:rPr lang="it-IT" baseline="0" dirty="0"/>
                        <a:t> </a:t>
                      </a:r>
                      <a:r>
                        <a:rPr lang="it-IT" dirty="0"/>
                        <a:t>lattina</a:t>
                      </a:r>
                      <a:r>
                        <a:rPr lang="it-IT" baseline="0" dirty="0"/>
                        <a:t> francese di Fanta  ha praticamente la metà dei cucchiaini di zucchero di quella italiana </a:t>
                      </a:r>
                      <a:r>
                        <a:rPr lang="it-IT" sz="1800" b="1" baseline="0" dirty="0">
                          <a:latin typeface="Century Gothic" panose="020B0502020202020204" pitchFamily="34" charset="0"/>
                          <a:cs typeface="Times New Roman" panose="02020603050405020304" pitchFamily="18" charset="0"/>
                        </a:rPr>
                        <a:t>mentre </a:t>
                      </a:r>
                      <a:r>
                        <a:rPr lang="it-IT" sz="1800" dirty="0">
                          <a:latin typeface="Century Gothic" panose="020B0502020202020204" pitchFamily="34" charset="0"/>
                          <a:ea typeface="Calibri" panose="020F0502020204030204" pitchFamily="34" charset="0"/>
                          <a:cs typeface="Times New Roman" panose="02020603050405020304" pitchFamily="18" charset="0"/>
                        </a:rPr>
                        <a:t>Fanta e Schweppes inglesi sono scese sotto i 50 grammi e quindi sono esenti dalla tassa, mentre la Coca Cola paga una tassa di 9 cent. a lattina da 330 ml</a:t>
                      </a:r>
                      <a:r>
                        <a:rPr lang="it-IT" sz="1800" dirty="0">
                          <a:latin typeface="Calibri" panose="020F0502020204030204" pitchFamily="34" charset="0"/>
                          <a:ea typeface="Calibri" panose="020F0502020204030204" pitchFamily="34" charset="0"/>
                          <a:cs typeface="Times New Roman" panose="02020603050405020304" pitchFamily="18" charset="0"/>
                        </a:rPr>
                        <a:t>.</a:t>
                      </a:r>
                    </a:p>
                  </a:txBody>
                  <a:tcPr/>
                </a:tc>
                <a:extLst>
                  <a:ext uri="{0D108BD9-81ED-4DB2-BD59-A6C34878D82A}">
                    <a16:rowId xmlns:a16="http://schemas.microsoft.com/office/drawing/2014/main" xmlns="" val="2163792862"/>
                  </a:ext>
                </a:extLst>
              </a:tr>
            </a:tbl>
          </a:graphicData>
        </a:graphic>
      </p:graphicFrame>
    </p:spTree>
    <p:extLst>
      <p:ext uri="{BB962C8B-B14F-4D97-AF65-F5344CB8AC3E}">
        <p14:creationId xmlns:p14="http://schemas.microsoft.com/office/powerpoint/2010/main" val="1624857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 Italia: </a:t>
            </a:r>
          </a:p>
        </p:txBody>
      </p:sp>
      <p:sp>
        <p:nvSpPr>
          <p:cNvPr id="3" name="Segnaposto contenuto 2"/>
          <p:cNvSpPr>
            <a:spLocks noGrp="1"/>
          </p:cNvSpPr>
          <p:nvPr>
            <p:ph idx="1"/>
          </p:nvPr>
        </p:nvSpPr>
        <p:spPr>
          <a:xfrm>
            <a:off x="1983324" y="1501422"/>
            <a:ext cx="4631965" cy="4375933"/>
          </a:xfrm>
        </p:spPr>
        <p:txBody>
          <a:bodyPr/>
          <a:lstStyle/>
          <a:p>
            <a:r>
              <a:rPr lang="it-IT" dirty="0"/>
              <a:t>La Comunità scientifica è senz’altro favorevole all’introduzione della Sugar tax ma si è sottolineato che </a:t>
            </a:r>
            <a:r>
              <a:rPr lang="it-IT" u="sng" dirty="0"/>
              <a:t>così come è stata concepita non servirà a molto</a:t>
            </a:r>
            <a:r>
              <a:rPr lang="it-IT" dirty="0"/>
              <a:t>. </a:t>
            </a:r>
          </a:p>
          <a:p>
            <a:r>
              <a:rPr lang="it-IT" dirty="0"/>
              <a:t>Infatti </a:t>
            </a:r>
            <a:r>
              <a:rPr lang="it-IT" u="sng" dirty="0"/>
              <a:t>il limite al di sotto del quale non si pagherà la tassa è di 25gr. per litro</a:t>
            </a:r>
            <a:r>
              <a:rPr lang="it-IT" dirty="0"/>
              <a:t>, considerato </a:t>
            </a:r>
            <a:r>
              <a:rPr lang="it-IT" u="sng" dirty="0"/>
              <a:t>troppo basso per incentivare modifiche alla ricetta da parte dei produttori</a:t>
            </a:r>
            <a:r>
              <a:rPr lang="it-IT" dirty="0"/>
              <a:t>.</a:t>
            </a:r>
          </a:p>
          <a:p>
            <a:r>
              <a:rPr lang="it-IT" dirty="0"/>
              <a:t> </a:t>
            </a:r>
            <a:r>
              <a:rPr lang="it-IT" b="1" dirty="0"/>
              <a:t>Risultato</a:t>
            </a:r>
            <a:r>
              <a:rPr lang="it-IT" dirty="0"/>
              <a:t>: </a:t>
            </a:r>
            <a:r>
              <a:rPr lang="it-IT" b="1" dirty="0">
                <a:solidFill>
                  <a:srgbClr val="FF0000"/>
                </a:solidFill>
              </a:rPr>
              <a:t>una lattica di Fanta, Coca, Schweppes da 330 ml sconterà una tassa - uguale per tutte - di circa 3 cent.</a:t>
            </a:r>
          </a:p>
          <a:p>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0755" y="1127560"/>
            <a:ext cx="5063161" cy="4602879"/>
          </a:xfrm>
          <a:prstGeom prst="rect">
            <a:avLst/>
          </a:prstGeom>
        </p:spPr>
      </p:pic>
    </p:spTree>
    <p:extLst>
      <p:ext uri="{BB962C8B-B14F-4D97-AF65-F5344CB8AC3E}">
        <p14:creationId xmlns:p14="http://schemas.microsoft.com/office/powerpoint/2010/main" val="3500952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878119"/>
          </a:xfrm>
        </p:spPr>
        <p:txBody>
          <a:bodyPr>
            <a:normAutofit fontScale="90000"/>
          </a:bodyPr>
          <a:lstStyle/>
          <a:p>
            <a:r>
              <a:rPr lang="it-IT" dirty="0"/>
              <a:t> </a:t>
            </a:r>
            <a:r>
              <a:rPr lang="it-IT" b="1" dirty="0"/>
              <a:t>Quando entrerà in  vigore?</a:t>
            </a:r>
            <a:r>
              <a:rPr lang="it-IT" dirty="0"/>
              <a:t/>
            </a:r>
            <a:br>
              <a:rPr lang="it-IT" dirty="0"/>
            </a:br>
            <a:r>
              <a:rPr lang="it-IT" dirty="0"/>
              <a:t/>
            </a:r>
            <a:br>
              <a:rPr lang="it-IT" dirty="0"/>
            </a:br>
            <a:endParaRPr lang="it-IT" dirty="0"/>
          </a:p>
        </p:txBody>
      </p:sp>
      <p:sp>
        <p:nvSpPr>
          <p:cNvPr id="3" name="Segnaposto contenuto 2"/>
          <p:cNvSpPr>
            <a:spLocks noGrp="1"/>
          </p:cNvSpPr>
          <p:nvPr>
            <p:ph idx="1"/>
          </p:nvPr>
        </p:nvSpPr>
        <p:spPr>
          <a:xfrm>
            <a:off x="2592925" y="1905000"/>
            <a:ext cx="8616942" cy="4044244"/>
          </a:xfrm>
        </p:spPr>
        <p:txBody>
          <a:bodyPr>
            <a:normAutofit fontScale="92500" lnSpcReduction="20000"/>
          </a:bodyPr>
          <a:lstStyle/>
          <a:p>
            <a:r>
              <a:rPr lang="it-IT" sz="2800" b="1" dirty="0"/>
              <a:t>L’effettiva entrata in vigore della nuova imposta è subordinata alla pubblicazione</a:t>
            </a:r>
            <a:r>
              <a:rPr lang="it-IT" sz="2800" dirty="0"/>
              <a:t> in Gazzetta Ufficiale </a:t>
            </a:r>
            <a:r>
              <a:rPr lang="it-IT" sz="2800" b="1" dirty="0"/>
              <a:t>di un apposito decreto </a:t>
            </a:r>
            <a:r>
              <a:rPr lang="it-IT" sz="2800" dirty="0"/>
              <a:t>del Ministro dell’economia e delle </a:t>
            </a:r>
            <a:r>
              <a:rPr lang="it-IT" sz="2800" dirty="0" smtClean="0"/>
              <a:t>finanze, </a:t>
            </a:r>
            <a:r>
              <a:rPr lang="it-IT" sz="2800" dirty="0"/>
              <a:t>nell’ambito del quale devono essere  stabilite le concrete modalità di applicazione del tributo e specificati i connessi adempimenti a carico dei soggetti passivi.</a:t>
            </a:r>
          </a:p>
          <a:p>
            <a:r>
              <a:rPr lang="it-IT" sz="2800" b="1" dirty="0">
                <a:solidFill>
                  <a:srgbClr val="FF0000"/>
                </a:solidFill>
              </a:rPr>
              <a:t>La crisi economica conseguente l’emergenza sanitaria da Coronavirus ha fatto slittare l’entrata in vigore </a:t>
            </a:r>
            <a:r>
              <a:rPr lang="it-IT" sz="2800" b="1" dirty="0" smtClean="0">
                <a:solidFill>
                  <a:srgbClr val="FF0000"/>
                </a:solidFill>
              </a:rPr>
              <a:t>prima al </a:t>
            </a:r>
            <a:r>
              <a:rPr lang="it-IT" sz="2800" b="1" dirty="0">
                <a:solidFill>
                  <a:srgbClr val="FF0000"/>
                </a:solidFill>
              </a:rPr>
              <a:t>gennaio </a:t>
            </a:r>
            <a:r>
              <a:rPr lang="it-IT" sz="2800" b="1" smtClean="0">
                <a:solidFill>
                  <a:srgbClr val="FF0000"/>
                </a:solidFill>
              </a:rPr>
              <a:t>2021 poi al 2022</a:t>
            </a:r>
            <a:endParaRPr lang="it-IT" sz="2800" b="1" dirty="0">
              <a:solidFill>
                <a:srgbClr val="FF0000"/>
              </a:solidFill>
            </a:endParaRPr>
          </a:p>
          <a:p>
            <a:pPr marL="0" indent="0">
              <a:buNone/>
            </a:pPr>
            <a:endParaRPr lang="it-IT" dirty="0"/>
          </a:p>
          <a:p>
            <a:pPr marL="0" indent="0" algn="just">
              <a:buNone/>
            </a:pPr>
            <a:endParaRPr lang="it-IT" dirty="0"/>
          </a:p>
        </p:txBody>
      </p:sp>
    </p:spTree>
    <p:extLst>
      <p:ext uri="{BB962C8B-B14F-4D97-AF65-F5344CB8AC3E}">
        <p14:creationId xmlns:p14="http://schemas.microsoft.com/office/powerpoint/2010/main" val="4152629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820377"/>
          </a:xfrm>
        </p:spPr>
        <p:txBody>
          <a:bodyPr/>
          <a:lstStyle/>
          <a:p>
            <a:r>
              <a:rPr lang="it-IT" dirty="0"/>
              <a:t>Perché tassare?</a:t>
            </a:r>
          </a:p>
        </p:txBody>
      </p:sp>
      <p:sp>
        <p:nvSpPr>
          <p:cNvPr id="3" name="Segnaposto contenuto 2"/>
          <p:cNvSpPr>
            <a:spLocks noGrp="1"/>
          </p:cNvSpPr>
          <p:nvPr>
            <p:ph idx="1"/>
          </p:nvPr>
        </p:nvSpPr>
        <p:spPr/>
        <p:txBody>
          <a:bodyPr>
            <a:normAutofit/>
          </a:bodyPr>
          <a:lstStyle/>
          <a:p>
            <a:r>
              <a:rPr lang="it-IT" sz="2400" b="1" dirty="0"/>
              <a:t>La tassazione di prodotti, come alcol, tabacco </a:t>
            </a:r>
            <a:r>
              <a:rPr lang="it-IT" sz="2400" dirty="0"/>
              <a:t>e alcuni alimenti, è giustificata perché l’eccessiva assunzione </a:t>
            </a:r>
            <a:r>
              <a:rPr lang="it-IT" sz="2400" b="1" dirty="0"/>
              <a:t>può tradursi in costi per la società. </a:t>
            </a:r>
            <a:endParaRPr lang="it-IT" sz="2400" dirty="0"/>
          </a:p>
          <a:p>
            <a:endParaRPr lang="it-IT" dirty="0"/>
          </a:p>
          <a:p>
            <a:r>
              <a:rPr lang="it-IT" sz="2400" dirty="0"/>
              <a:t>Ad esempio, i costi della gestione sanitaria correlata alle persone obese nel corso della vita sono maggiori, oltre a ciò bisogna considerare gli aspetti indiretti, come la perdita di produttività lavorativa, la disabilità, la mortalità prematura, oltre che i costi sanitari diretti. </a:t>
            </a:r>
          </a:p>
          <a:p>
            <a:endParaRPr lang="it-IT" dirty="0"/>
          </a:p>
        </p:txBody>
      </p:sp>
    </p:spTree>
    <p:extLst>
      <p:ext uri="{BB962C8B-B14F-4D97-AF65-F5344CB8AC3E}">
        <p14:creationId xmlns:p14="http://schemas.microsoft.com/office/powerpoint/2010/main" val="1727284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940312" y="769434"/>
            <a:ext cx="6357022" cy="5263376"/>
          </a:xfrm>
          <a:prstGeom prst="rect">
            <a:avLst/>
          </a:prstGeom>
        </p:spPr>
      </p:pic>
      <p:sp>
        <p:nvSpPr>
          <p:cNvPr id="4" name="Segnaposto contenuto 3"/>
          <p:cNvSpPr>
            <a:spLocks noGrp="1"/>
          </p:cNvSpPr>
          <p:nvPr>
            <p:ph idx="1"/>
          </p:nvPr>
        </p:nvSpPr>
        <p:spPr>
          <a:xfrm>
            <a:off x="8297334" y="769434"/>
            <a:ext cx="3341510" cy="5091617"/>
          </a:xfrm>
        </p:spPr>
        <p:txBody>
          <a:bodyPr>
            <a:normAutofit fontScale="92500" lnSpcReduction="20000"/>
          </a:bodyPr>
          <a:lstStyle/>
          <a:p>
            <a:r>
              <a:rPr lang="it-IT" dirty="0"/>
              <a:t>In Italia è obeso il 10% dei ragazzi fra i 10 e i 19 anni; </a:t>
            </a:r>
          </a:p>
          <a:p>
            <a:r>
              <a:rPr lang="it-IT" dirty="0"/>
              <a:t>Il 20,5% di bambini e il 14,9% di bambine tra i 5 e i 9 anni. </a:t>
            </a:r>
          </a:p>
          <a:p>
            <a:r>
              <a:rPr lang="it-IT" dirty="0"/>
              <a:t>E' statisticamente provato che un bambino obeso svilupperà quasi certamente da adulto patologie di vario genere tra cui soprattutto il diabete .</a:t>
            </a:r>
          </a:p>
          <a:p>
            <a:r>
              <a:rPr lang="it-IT" dirty="0"/>
              <a:t> Il 16,5% delle persone sopra i 65 anni è diabetico;  il diabete coinvolge il 5,3% della popolazione italiana e negli ultimi 30 anni il numero dei soggetti diabetici è praticamente raddoppiato .</a:t>
            </a:r>
          </a:p>
        </p:txBody>
      </p:sp>
    </p:spTree>
    <p:extLst>
      <p:ext uri="{BB962C8B-B14F-4D97-AF65-F5344CB8AC3E}">
        <p14:creationId xmlns:p14="http://schemas.microsoft.com/office/powerpoint/2010/main" val="743632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Precedenti ?</a:t>
            </a:r>
          </a:p>
        </p:txBody>
      </p:sp>
      <p:sp>
        <p:nvSpPr>
          <p:cNvPr id="3" name="Segnaposto contenuto 2"/>
          <p:cNvSpPr>
            <a:spLocks noGrp="1"/>
          </p:cNvSpPr>
          <p:nvPr>
            <p:ph idx="1"/>
          </p:nvPr>
        </p:nvSpPr>
        <p:spPr/>
        <p:txBody>
          <a:bodyPr>
            <a:normAutofit/>
          </a:bodyPr>
          <a:lstStyle/>
          <a:p>
            <a:r>
              <a:rPr lang="it-IT" dirty="0"/>
              <a:t>L’introduzione di tasse che vanno ad aumentare il prezzo di prodotti considerati nocivi per la salute (bevande gassate e zuccherate, cibi grassi, alcol, tabacchi) dovrebbe scongiurarne il consumo. </a:t>
            </a:r>
          </a:p>
          <a:p>
            <a:r>
              <a:rPr lang="it-IT" dirty="0"/>
              <a:t>Per esempio attraverso le accise sul tabacco, e non solo, negli anni si è favorita  la diminuzione dei fumatori, ovvero, al contrario attraverso l’IVA ridotta del 4% su ortofrutta, latticini, pasta si è cercato di rendere  “più agevole e meno oneroso il consumo per il consumatore finale» di prodotti di prima necessità. </a:t>
            </a:r>
          </a:p>
          <a:p>
            <a:endParaRPr lang="it-IT" dirty="0"/>
          </a:p>
        </p:txBody>
      </p:sp>
    </p:spTree>
    <p:extLst>
      <p:ext uri="{BB962C8B-B14F-4D97-AF65-F5344CB8AC3E}">
        <p14:creationId xmlns:p14="http://schemas.microsoft.com/office/powerpoint/2010/main" val="683275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Possibili effetti ?</a:t>
            </a:r>
          </a:p>
        </p:txBody>
      </p:sp>
      <p:sp>
        <p:nvSpPr>
          <p:cNvPr id="3" name="Segnaposto contenuto 2"/>
          <p:cNvSpPr>
            <a:spLocks noGrp="1"/>
          </p:cNvSpPr>
          <p:nvPr>
            <p:ph idx="1"/>
          </p:nvPr>
        </p:nvSpPr>
        <p:spPr/>
        <p:txBody>
          <a:bodyPr>
            <a:normAutofit/>
          </a:bodyPr>
          <a:lstStyle/>
          <a:p>
            <a:r>
              <a:rPr lang="it-IT" dirty="0"/>
              <a:t>non è certa e  univoca la relazione tra consumo di cibi eccessivamente grassi e zuccherati e l’obesità, dovendosi considerare altri fattori quali lo stile di vita particolarmente sedentario, la mancanza di sonno, la riduzione del tabagismo ecc…</a:t>
            </a:r>
          </a:p>
          <a:p>
            <a:r>
              <a:rPr lang="it-IT" dirty="0"/>
              <a:t>è difficile verificare quanto la tassazione del cosiddetto </a:t>
            </a:r>
            <a:r>
              <a:rPr lang="it-IT" b="1" dirty="0"/>
              <a:t>cibo spazzatura o junk food </a:t>
            </a:r>
            <a:r>
              <a:rPr lang="it-IT" dirty="0"/>
              <a:t>comporti un’effettiva riduzione del consumo di questi prodotti e, come ulteriore conseguenza, una riduzione della spesa sanitaria ed un miglioramento della salute</a:t>
            </a:r>
          </a:p>
          <a:p>
            <a:endParaRPr lang="it-IT" dirty="0"/>
          </a:p>
          <a:p>
            <a:endParaRPr lang="it-IT" dirty="0"/>
          </a:p>
          <a:p>
            <a:endParaRPr lang="it-IT" dirty="0"/>
          </a:p>
        </p:txBody>
      </p:sp>
    </p:spTree>
    <p:extLst>
      <p:ext uri="{BB962C8B-B14F-4D97-AF65-F5344CB8AC3E}">
        <p14:creationId xmlns:p14="http://schemas.microsoft.com/office/powerpoint/2010/main" val="583980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Possibili effetti ?</a:t>
            </a:r>
          </a:p>
        </p:txBody>
      </p:sp>
      <p:sp>
        <p:nvSpPr>
          <p:cNvPr id="3" name="Segnaposto contenuto 2"/>
          <p:cNvSpPr>
            <a:spLocks noGrp="1"/>
          </p:cNvSpPr>
          <p:nvPr>
            <p:ph idx="1"/>
          </p:nvPr>
        </p:nvSpPr>
        <p:spPr/>
        <p:txBody>
          <a:bodyPr>
            <a:normAutofit/>
          </a:bodyPr>
          <a:lstStyle/>
          <a:p>
            <a:r>
              <a:rPr lang="it-IT" dirty="0"/>
              <a:t>p</a:t>
            </a:r>
            <a:r>
              <a:rPr lang="it-IT" b="1" dirty="0"/>
              <a:t>er essere efficace, la tassazione deve ricadere sul prezzo pagato dal consumatore e non deve essere assorbibile, in tutto o in parte, dal produttore, </a:t>
            </a:r>
            <a:r>
              <a:rPr lang="it-IT" dirty="0"/>
              <a:t>che potrebbe scegliere questa strada per non subire una significativa diminuzione delle vendite</a:t>
            </a:r>
          </a:p>
          <a:p>
            <a:r>
              <a:rPr lang="it-IT" dirty="0"/>
              <a:t>Uno studio dell’Oms osserva che, sebbene nella maggior parte dei casi i produttori tendano a scaricare interamente la tassa sugli acquirenti, a volte anche in misura maggiore rispetto alla tassazione effettiva, ci sono stati casi in cui ciò non è avvenuto. Questo si è verificato –come vedremo- in Danimarca con la tassa sui grassi saturi, non più in vigore, e in Francia con quella sulle bevande zuccherate o con dolcificanti artificiali. </a:t>
            </a:r>
          </a:p>
          <a:p>
            <a:endParaRPr lang="it-IT" dirty="0"/>
          </a:p>
          <a:p>
            <a:endParaRPr lang="it-IT" dirty="0"/>
          </a:p>
          <a:p>
            <a:endParaRPr lang="it-IT" dirty="0"/>
          </a:p>
        </p:txBody>
      </p:sp>
    </p:spTree>
    <p:extLst>
      <p:ext uri="{BB962C8B-B14F-4D97-AF65-F5344CB8AC3E}">
        <p14:creationId xmlns:p14="http://schemas.microsoft.com/office/powerpoint/2010/main" val="787626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a:bodyPr>
          <a:lstStyle/>
          <a:p>
            <a:r>
              <a:rPr lang="it-IT" dirty="0"/>
              <a:t>L’Organizzazione mondiale della Sanità è l’ agenzia speciale dell'</a:t>
            </a:r>
            <a:r>
              <a:rPr lang="it-IT" u="sng" dirty="0">
                <a:hlinkClick r:id="rId2" tooltip="ONU"/>
              </a:rPr>
              <a:t>ONU</a:t>
            </a:r>
            <a:r>
              <a:rPr lang="it-IT" dirty="0"/>
              <a:t> per la </a:t>
            </a:r>
            <a:r>
              <a:rPr lang="it-IT" u="sng" dirty="0">
                <a:hlinkClick r:id="rId3" tooltip="Salute"/>
              </a:rPr>
              <a:t>salute</a:t>
            </a:r>
            <a:r>
              <a:rPr lang="it-IT" dirty="0"/>
              <a:t>, è stata fondata il 22 luglio </a:t>
            </a:r>
            <a:r>
              <a:rPr lang="it-IT" u="sng" dirty="0">
                <a:hlinkClick r:id="rId4" tooltip="1946"/>
              </a:rPr>
              <a:t>1946</a:t>
            </a:r>
            <a:r>
              <a:rPr lang="it-IT" dirty="0"/>
              <a:t> ed entrata in vigore il 7 aprile </a:t>
            </a:r>
            <a:r>
              <a:rPr lang="it-IT" u="sng" dirty="0">
                <a:hlinkClick r:id="rId5" tooltip="1948"/>
              </a:rPr>
              <a:t>1948</a:t>
            </a:r>
            <a:r>
              <a:rPr lang="it-IT" dirty="0"/>
              <a:t> con sede a </a:t>
            </a:r>
            <a:r>
              <a:rPr lang="it-IT" u="sng" dirty="0">
                <a:hlinkClick r:id="rId6" tooltip="Ginevra"/>
              </a:rPr>
              <a:t>Ginevra</a:t>
            </a:r>
            <a:r>
              <a:rPr lang="it-IT" dirty="0"/>
              <a:t>.</a:t>
            </a:r>
          </a:p>
          <a:p>
            <a:r>
              <a:rPr lang="it-IT" dirty="0"/>
              <a:t>L’Italia ha aderito ufficialmente all’OMS in data 11 aprile 1947. </a:t>
            </a:r>
          </a:p>
          <a:p>
            <a:r>
              <a:rPr lang="it-IT" dirty="0"/>
              <a:t>E’ un agenzia specializzata per le questioni sanitarie e vi aderiscono </a:t>
            </a:r>
            <a:r>
              <a:rPr lang="it-IT" dirty="0">
                <a:hlinkClick r:id="rId7" tooltip="Collegamento al sito dell' Organizzazione Mondiale della Sanità. Si apre in una nuova finestra"/>
              </a:rPr>
              <a:t>194 Stati Membri</a:t>
            </a:r>
            <a:r>
              <a:rPr lang="it-IT" dirty="0"/>
              <a:t> di tutto il mondo divisi in </a:t>
            </a:r>
            <a:r>
              <a:rPr lang="it-IT" dirty="0">
                <a:hlinkClick r:id="rId8" tooltip="apre sito OMS"/>
              </a:rPr>
              <a:t>6 regioni</a:t>
            </a:r>
            <a:r>
              <a:rPr lang="it-IT" dirty="0"/>
              <a:t> (Europa, Americhe, Africa, Mediterraneo Orientale, Pacifico Occidentale e Sud-Est Asiatico).</a:t>
            </a:r>
          </a:p>
          <a:p>
            <a:pPr marL="0" indent="0">
              <a:buNone/>
            </a:pPr>
            <a:r>
              <a:rPr lang="it-IT" dirty="0"/>
              <a:t/>
            </a:r>
            <a:br>
              <a:rPr lang="it-IT" dirty="0"/>
            </a:br>
            <a:endParaRPr lang="it-IT" dirty="0"/>
          </a:p>
        </p:txBody>
      </p:sp>
      <p:pic>
        <p:nvPicPr>
          <p:cNvPr id="4" name="Immagin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14360" y="624110"/>
            <a:ext cx="5124450" cy="1280890"/>
          </a:xfrm>
          <a:prstGeom prst="rect">
            <a:avLst/>
          </a:prstGeom>
        </p:spPr>
      </p:pic>
    </p:spTree>
    <p:extLst>
      <p:ext uri="{BB962C8B-B14F-4D97-AF65-F5344CB8AC3E}">
        <p14:creationId xmlns:p14="http://schemas.microsoft.com/office/powerpoint/2010/main" val="751444585"/>
      </p:ext>
    </p:extLst>
  </p:cSld>
  <p:clrMapOvr>
    <a:masterClrMapping/>
  </p:clrMapOvr>
  <p:transition spd="slow">
    <p:wheel spokes="1"/>
  </p:transition>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1059</TotalTime>
  <Words>3231</Words>
  <Application>Microsoft Office PowerPoint</Application>
  <PresentationFormat>Widescreen</PresentationFormat>
  <Paragraphs>155</Paragraphs>
  <Slides>35</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35</vt:i4>
      </vt:variant>
    </vt:vector>
  </HeadingPairs>
  <TitlesOfParts>
    <vt:vector size="43" baseType="lpstr">
      <vt:lpstr>Arial</vt:lpstr>
      <vt:lpstr>Calibri</vt:lpstr>
      <vt:lpstr>Century Gothic</vt:lpstr>
      <vt:lpstr>Courier New</vt:lpstr>
      <vt:lpstr>Times New Roman</vt:lpstr>
      <vt:lpstr>Wingdings</vt:lpstr>
      <vt:lpstr>Wingdings 3</vt:lpstr>
      <vt:lpstr>Filo</vt:lpstr>
      <vt:lpstr>TASSARE o MANGIARE ? Riflessioni intorno al c.d. «cibo spazzatura» </vt:lpstr>
      <vt:lpstr>Anche quando si parla di tassazione sul cibo i principi che stanno alla base di questo tipo di imposizione fiscale derivano dalla nostra Costituzione </vt:lpstr>
      <vt:lpstr>Tassare il c.d. cibo spazzatura e incentivare frutta e verdura è efficace per promuovere un’alimentazione più sana? </vt:lpstr>
      <vt:lpstr>Perché tassare?</vt:lpstr>
      <vt:lpstr>Presentazione standard di PowerPoint</vt:lpstr>
      <vt:lpstr>Precedenti ?</vt:lpstr>
      <vt:lpstr>Possibili effetti ?</vt:lpstr>
      <vt:lpstr>Possibili effetti ?</vt:lpstr>
      <vt:lpstr>Presentazione standard di PowerPoint</vt:lpstr>
      <vt:lpstr>Presentazione standard di PowerPoint</vt:lpstr>
      <vt:lpstr>                                                       obiettivo</vt:lpstr>
      <vt:lpstr>Stati Uniti</vt:lpstr>
      <vt:lpstr>Messico</vt:lpstr>
      <vt:lpstr>Francia  e Danimarca </vt:lpstr>
      <vt:lpstr>Ungheria </vt:lpstr>
      <vt:lpstr> Inghilterra  ed Irlanda </vt:lpstr>
      <vt:lpstr>In Italia </vt:lpstr>
      <vt:lpstr>In Italia </vt:lpstr>
      <vt:lpstr>Presentazione standard di PowerPoint</vt:lpstr>
      <vt:lpstr>Presentazione standard di PowerPoint</vt:lpstr>
      <vt:lpstr> Alternative ? </vt:lpstr>
      <vt:lpstr>Forma e scopi dell’ imposizione </vt:lpstr>
      <vt:lpstr>La Sugar tax </vt:lpstr>
      <vt:lpstr>Scopi e finalità : «Relazione illustrativa al d.d.l. di bilancio»   </vt:lpstr>
      <vt:lpstr>A quali bevande si applica? </vt:lpstr>
      <vt:lpstr>A quali bevande si applica? </vt:lpstr>
      <vt:lpstr> Esenzioni </vt:lpstr>
      <vt:lpstr> Misura dell’imposta  </vt:lpstr>
      <vt:lpstr> Le sanzioni  </vt:lpstr>
      <vt:lpstr> Le sanzioni  </vt:lpstr>
      <vt:lpstr>Sugar Tax:     tassa pensata per disincentivare il consumo di zuccheri </vt:lpstr>
      <vt:lpstr>La tassazione sulle bevande zuccherate è stata introdotta in diversi paesi (ad oggi sono 39 nel mondo), sempre con lo scopo di ridurre i quantitativi di zucchero im piegati dai produttori:</vt:lpstr>
      <vt:lpstr>Presentazione standard di PowerPoint</vt:lpstr>
      <vt:lpstr>In Italia: </vt:lpstr>
      <vt:lpstr> Quando entrerà in  vigore?  </vt:lpstr>
    </vt:vector>
  </TitlesOfParts>
  <Company>Dipartimento Finanze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BATTISTINI GIULIA</dc:creator>
  <cp:lastModifiedBy>Lorella</cp:lastModifiedBy>
  <cp:revision>122</cp:revision>
  <dcterms:created xsi:type="dcterms:W3CDTF">2020-04-14T15:05:36Z</dcterms:created>
  <dcterms:modified xsi:type="dcterms:W3CDTF">2021-12-10T10:30:15Z</dcterms:modified>
</cp:coreProperties>
</file>